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Google Sans Medium"/>
      <p:regular r:id="rId28"/>
      <p:bold r:id="rId29"/>
      <p:italic r:id="rId30"/>
      <p:boldItalic r:id="rId31"/>
    </p:embeddedFont>
    <p:embeddedFont>
      <p:font typeface="Google Sans"/>
      <p:regular r:id="rId32"/>
      <p:bold r:id="rId33"/>
      <p:italic r:id="rId34"/>
      <p:boldItalic r:id="rId35"/>
    </p:embeddedFont>
    <p:embeddedFont>
      <p:font typeface="Google Sans Text"/>
      <p:regular r:id="rId36"/>
      <p:bold r:id="rId37"/>
      <p:italic r:id="rId38"/>
      <p:boldItalic r:id="rId39"/>
    </p:embeddedFont>
    <p:embeddedFont>
      <p:font typeface="Roboto Light"/>
      <p:regular r:id="rId40"/>
      <p:bold r:id="rId41"/>
      <p:italic r:id="rId42"/>
      <p:boldItalic r:id="rId43"/>
    </p:embeddedFont>
    <p:embeddedFont>
      <p:font typeface="Helvetica Neue Light"/>
      <p:regular r:id="rId44"/>
      <p:bold r:id="rId45"/>
      <p:italic r:id="rId46"/>
      <p:boldItalic r:id="rId47"/>
    </p:embeddedFont>
    <p:embeddedFont>
      <p:font typeface="Google Sans Text Medium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regular.fntdata"/><Relationship Id="rId42" Type="http://schemas.openxmlformats.org/officeDocument/2006/relationships/font" Target="fonts/RobotoLight-italic.fntdata"/><Relationship Id="rId41" Type="http://schemas.openxmlformats.org/officeDocument/2006/relationships/font" Target="fonts/RobotoLight-bold.fntdata"/><Relationship Id="rId44" Type="http://schemas.openxmlformats.org/officeDocument/2006/relationships/font" Target="fonts/HelveticaNeueLight-regular.fntdata"/><Relationship Id="rId43" Type="http://schemas.openxmlformats.org/officeDocument/2006/relationships/font" Target="fonts/RobotoLight-boldItalic.fntdata"/><Relationship Id="rId46" Type="http://schemas.openxmlformats.org/officeDocument/2006/relationships/font" Target="fonts/HelveticaNeueLight-italic.fntdata"/><Relationship Id="rId45" Type="http://schemas.openxmlformats.org/officeDocument/2006/relationships/font" Target="fonts/HelveticaNeue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TextMedium-regular.fntdata"/><Relationship Id="rId47" Type="http://schemas.openxmlformats.org/officeDocument/2006/relationships/font" Target="fonts/HelveticaNeueLight-boldItalic.fntdata"/><Relationship Id="rId49" Type="http://schemas.openxmlformats.org/officeDocument/2006/relationships/font" Target="fonts/GoogleSansText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Medium-boldItalic.fntdata"/><Relationship Id="rId30" Type="http://schemas.openxmlformats.org/officeDocument/2006/relationships/font" Target="fonts/GoogleSansMedium-italic.fntdata"/><Relationship Id="rId33" Type="http://schemas.openxmlformats.org/officeDocument/2006/relationships/font" Target="fonts/GoogleSans-bold.fntdata"/><Relationship Id="rId32" Type="http://schemas.openxmlformats.org/officeDocument/2006/relationships/font" Target="fonts/GoogleSans-regular.fntdata"/><Relationship Id="rId35" Type="http://schemas.openxmlformats.org/officeDocument/2006/relationships/font" Target="fonts/GoogleSans-boldItalic.fntdata"/><Relationship Id="rId34" Type="http://schemas.openxmlformats.org/officeDocument/2006/relationships/font" Target="fonts/GoogleSans-italic.fntdata"/><Relationship Id="rId37" Type="http://schemas.openxmlformats.org/officeDocument/2006/relationships/font" Target="fonts/GoogleSansText-bold.fntdata"/><Relationship Id="rId36" Type="http://schemas.openxmlformats.org/officeDocument/2006/relationships/font" Target="fonts/GoogleSansText-regular.fntdata"/><Relationship Id="rId39" Type="http://schemas.openxmlformats.org/officeDocument/2006/relationships/font" Target="fonts/GoogleSansText-boldItalic.fntdata"/><Relationship Id="rId38" Type="http://schemas.openxmlformats.org/officeDocument/2006/relationships/font" Target="fonts/GoogleSansTex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GoogleSansMedium-regular.fntdata"/><Relationship Id="rId27" Type="http://schemas.openxmlformats.org/officeDocument/2006/relationships/font" Target="fonts/Roboto-boldItalic.fntdata"/><Relationship Id="rId29" Type="http://schemas.openxmlformats.org/officeDocument/2006/relationships/font" Target="fonts/GoogleSansMedium-bold.fntdata"/><Relationship Id="rId51" Type="http://schemas.openxmlformats.org/officeDocument/2006/relationships/font" Target="fonts/GoogleSansTextMedium-boldItalic.fntdata"/><Relationship Id="rId50" Type="http://schemas.openxmlformats.org/officeDocument/2006/relationships/font" Target="fonts/GoogleSansTextMedium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91d94368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91d94368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3206a7200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93206a7200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ea27d1b3b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ea27d1b3b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e712dd39fd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e712dd39fd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712dd39fd_1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712dd39fd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91d94368f7_0_9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291d94368f7_0_9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analogy is </a:t>
            </a:r>
            <a:r>
              <a:rPr lang="en"/>
              <a:t>striking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91d94368f7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91d94368f7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introduced in the alignment community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91d94368f7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91d94368f7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91d94368f7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91d94368f7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ea27d1b3b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ea27d1b3b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7cc2d9a34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7cc2d9a34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7dd8b528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7dd8b528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No weight update and model is not explicitly pre-trained to learn from examples</a:t>
            </a:r>
            <a:endParaRPr sz="14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1d94368f7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1d94368f7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34054b17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934054b17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dd8b5280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dd8b5280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324fdb2c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324fdb2c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dd8b5280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dd8b5280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e712dd39fd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e712dd39fd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ipes">
  <p:cSld name="TITLE_4_1_1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 b="0" l="53750" r="9" t="0"/>
          <a:stretch/>
        </p:blipFill>
        <p:spPr>
          <a:xfrm>
            <a:off x="4914719" y="0"/>
            <a:ext cx="422742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635097" y="4449912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547351" y="1745250"/>
            <a:ext cx="59070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54727" y="2940100"/>
            <a:ext cx="5907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Image">
  <p:cSld name="TITLE_3_1_4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b="0" l="62066" r="0" t="0"/>
          <a:stretch/>
        </p:blipFill>
        <p:spPr>
          <a:xfrm>
            <a:off x="5675324" y="-525"/>
            <a:ext cx="3468673" cy="51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1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632094" y="1168481"/>
            <a:ext cx="6848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2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72" name="Google Shape;72;p11"/>
          <p:cNvSpPr txBox="1"/>
          <p:nvPr>
            <p:ph type="title"/>
          </p:nvPr>
        </p:nvSpPr>
        <p:spPr>
          <a:xfrm>
            <a:off x="632099" y="1673784"/>
            <a:ext cx="35226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Left Aligned">
  <p:cSld name="TITLE_3_1_3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2"/>
          <p:cNvSpPr txBox="1"/>
          <p:nvPr>
            <p:ph idx="1" type="subTitle"/>
          </p:nvPr>
        </p:nvSpPr>
        <p:spPr>
          <a:xfrm>
            <a:off x="632100" y="2479080"/>
            <a:ext cx="6848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type="title"/>
          </p:nvPr>
        </p:nvSpPr>
        <p:spPr>
          <a:xfrm>
            <a:off x="632100" y="1676855"/>
            <a:ext cx="72741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2" type="subTitle"/>
          </p:nvPr>
        </p:nvSpPr>
        <p:spPr>
          <a:xfrm>
            <a:off x="632100" y="2752630"/>
            <a:ext cx="6848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3" type="subTitle"/>
          </p:nvPr>
        </p:nvSpPr>
        <p:spPr>
          <a:xfrm>
            <a:off x="632100" y="3026180"/>
            <a:ext cx="6848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Square">
  <p:cSld name="TITLE_3_1_3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b="36281" l="70587" r="0" t="0"/>
          <a:stretch/>
        </p:blipFill>
        <p:spPr>
          <a:xfrm>
            <a:off x="6454500" y="-525"/>
            <a:ext cx="2689497" cy="327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3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632100" y="2479080"/>
            <a:ext cx="6848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type="title"/>
          </p:nvPr>
        </p:nvSpPr>
        <p:spPr>
          <a:xfrm>
            <a:off x="632100" y="1676855"/>
            <a:ext cx="72741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2" type="subTitle"/>
          </p:nvPr>
        </p:nvSpPr>
        <p:spPr>
          <a:xfrm>
            <a:off x="632100" y="2752630"/>
            <a:ext cx="6848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3" type="subTitle"/>
          </p:nvPr>
        </p:nvSpPr>
        <p:spPr>
          <a:xfrm>
            <a:off x="632100" y="3026180"/>
            <a:ext cx="6848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 Center">
  <p:cSld name="TITLE_3_1_3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934950" y="2479080"/>
            <a:ext cx="6848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934950" y="1676855"/>
            <a:ext cx="7274100" cy="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2" type="subTitle"/>
          </p:nvPr>
        </p:nvSpPr>
        <p:spPr>
          <a:xfrm>
            <a:off x="934950" y="2752630"/>
            <a:ext cx="6848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3" type="subTitle"/>
          </p:nvPr>
        </p:nvSpPr>
        <p:spPr>
          <a:xfrm>
            <a:off x="934950" y="3026180"/>
            <a:ext cx="6848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with Image">
  <p:cSld name="TITLE_3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/>
          <p:nvPr/>
        </p:nvSpPr>
        <p:spPr>
          <a:xfrm>
            <a:off x="6006375" y="0"/>
            <a:ext cx="31374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632094" y="612500"/>
            <a:ext cx="6848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type="title"/>
          </p:nvPr>
        </p:nvSpPr>
        <p:spPr>
          <a:xfrm>
            <a:off x="632098" y="1184851"/>
            <a:ext cx="582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Image Right">
  <p:cSld name="TITLE_3_1_1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4464600" y="0"/>
            <a:ext cx="46797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type="title"/>
          </p:nvPr>
        </p:nvSpPr>
        <p:spPr>
          <a:xfrm>
            <a:off x="631175" y="923175"/>
            <a:ext cx="31437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" type="body"/>
          </p:nvPr>
        </p:nvSpPr>
        <p:spPr>
          <a:xfrm>
            <a:off x="631177" y="2030850"/>
            <a:ext cx="2649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01" name="Google Shape;101;p16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Image Right with caption">
  <p:cSld name="TITLE_3_1_1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4464600" y="0"/>
            <a:ext cx="46797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title"/>
          </p:nvPr>
        </p:nvSpPr>
        <p:spPr>
          <a:xfrm>
            <a:off x="631175" y="923175"/>
            <a:ext cx="31437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631177" y="2030850"/>
            <a:ext cx="2649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06" name="Google Shape;106;p1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5269650" y="751200"/>
            <a:ext cx="3069600" cy="30696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 txBox="1"/>
          <p:nvPr>
            <p:ph idx="2" type="title"/>
          </p:nvPr>
        </p:nvSpPr>
        <p:spPr>
          <a:xfrm>
            <a:off x="5269650" y="3820800"/>
            <a:ext cx="31437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rgbClr val="9AA0A6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Image Right">
  <p:cSld name="TITLE_3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>
            <a:off x="4464600" y="0"/>
            <a:ext cx="46797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635000" y="923175"/>
            <a:ext cx="3073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635000" y="2030850"/>
            <a:ext cx="2649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3" name="Google Shape;113;p18"/>
          <p:cNvSpPr/>
          <p:nvPr/>
        </p:nvSpPr>
        <p:spPr>
          <a:xfrm>
            <a:off x="7202375" y="0"/>
            <a:ext cx="1941600" cy="2586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7202375" y="2571750"/>
            <a:ext cx="1941600" cy="257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">
  <p:cSld name="TITLE_3_1_1_1_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635000" y="923175"/>
            <a:ext cx="3073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635000" y="2030850"/>
            <a:ext cx="2649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Statistics">
  <p:cSld name="TITLE_3_1_1_1_2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635000" y="1291209"/>
            <a:ext cx="23931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635000" y="2763071"/>
            <a:ext cx="2393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0"/>
          <p:cNvCxnSpPr/>
          <p:nvPr/>
        </p:nvCxnSpPr>
        <p:spPr>
          <a:xfrm rot="10800000">
            <a:off x="1570850" y="2604934"/>
            <a:ext cx="521400" cy="0"/>
          </a:xfrm>
          <a:prstGeom prst="straightConnector1">
            <a:avLst/>
          </a:prstGeom>
          <a:noFill/>
          <a:ln cap="flat" cmpd="sng" w="38100">
            <a:solidFill>
              <a:srgbClr val="4285F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0"/>
          <p:cNvSpPr txBox="1"/>
          <p:nvPr>
            <p:ph idx="2" type="title"/>
          </p:nvPr>
        </p:nvSpPr>
        <p:spPr>
          <a:xfrm>
            <a:off x="3404488" y="1291209"/>
            <a:ext cx="23931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3" type="body"/>
          </p:nvPr>
        </p:nvSpPr>
        <p:spPr>
          <a:xfrm>
            <a:off x="3404488" y="2763071"/>
            <a:ext cx="2393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4" type="title"/>
          </p:nvPr>
        </p:nvSpPr>
        <p:spPr>
          <a:xfrm>
            <a:off x="6173975" y="1291209"/>
            <a:ext cx="23931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20"/>
          <p:cNvSpPr txBox="1"/>
          <p:nvPr>
            <p:ph idx="5" type="body"/>
          </p:nvPr>
        </p:nvSpPr>
        <p:spPr>
          <a:xfrm>
            <a:off x="6173975" y="2763071"/>
            <a:ext cx="2393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cxnSp>
        <p:nvCxnSpPr>
          <p:cNvPr id="128" name="Google Shape;128;p20"/>
          <p:cNvCxnSpPr/>
          <p:nvPr/>
        </p:nvCxnSpPr>
        <p:spPr>
          <a:xfrm rot="10800000">
            <a:off x="4340350" y="2604934"/>
            <a:ext cx="521400" cy="0"/>
          </a:xfrm>
          <a:prstGeom prst="straightConnector1">
            <a:avLst/>
          </a:prstGeom>
          <a:noFill/>
          <a:ln cap="flat" cmpd="sng" w="38100">
            <a:solidFill>
              <a:srgbClr val="FBBC0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0"/>
          <p:cNvCxnSpPr/>
          <p:nvPr/>
        </p:nvCxnSpPr>
        <p:spPr>
          <a:xfrm rot="10800000">
            <a:off x="7109850" y="2604934"/>
            <a:ext cx="521400" cy="0"/>
          </a:xfrm>
          <a:prstGeom prst="straightConnector1">
            <a:avLst/>
          </a:prstGeom>
          <a:noFill/>
          <a:ln cap="flat" cmpd="sng" w="38100">
            <a:solidFill>
              <a:srgbClr val="34A85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eural 1">
  <p:cSld name="TITLE_4_1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/>
          </a:blip>
          <a:srcRect b="9" l="50317" r="9" t="635"/>
          <a:stretch/>
        </p:blipFill>
        <p:spPr>
          <a:xfrm>
            <a:off x="4572000" y="0"/>
            <a:ext cx="4570473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3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635097" y="4449912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547351" y="1745250"/>
            <a:ext cx="59070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554727" y="2940100"/>
            <a:ext cx="5907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Image Right">
  <p:cSld name="TITLE_3_1_1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>
            <a:off x="0" y="0"/>
            <a:ext cx="46797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5322575" y="923175"/>
            <a:ext cx="30735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5322575" y="2030850"/>
            <a:ext cx="2649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●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○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AA0A6"/>
              </a:buClr>
              <a:buSzPts val="1000"/>
              <a:buFont typeface="Google Sans"/>
              <a:buChar char="■"/>
              <a:defRPr sz="1000"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34" name="Google Shape;134;p21"/>
          <p:cNvSpPr/>
          <p:nvPr/>
        </p:nvSpPr>
        <p:spPr>
          <a:xfrm>
            <a:off x="2737775" y="0"/>
            <a:ext cx="1941600" cy="2586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2737775" y="2571750"/>
            <a:ext cx="1941600" cy="257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Images">
  <p:cSld name="TITLE_3_1_1_1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22"/>
          <p:cNvGrpSpPr/>
          <p:nvPr/>
        </p:nvGrpSpPr>
        <p:grpSpPr>
          <a:xfrm>
            <a:off x="547950" y="405903"/>
            <a:ext cx="8048100" cy="3933209"/>
            <a:chOff x="555850" y="455675"/>
            <a:chExt cx="8048100" cy="3883500"/>
          </a:xfrm>
        </p:grpSpPr>
        <p:sp>
          <p:nvSpPr>
            <p:cNvPr id="140" name="Google Shape;140;p22"/>
            <p:cNvSpPr/>
            <p:nvPr/>
          </p:nvSpPr>
          <p:spPr>
            <a:xfrm>
              <a:off x="555850" y="455675"/>
              <a:ext cx="2688000" cy="3883500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2"/>
            <p:cNvSpPr/>
            <p:nvPr/>
          </p:nvSpPr>
          <p:spPr>
            <a:xfrm>
              <a:off x="3451150" y="455675"/>
              <a:ext cx="5152800" cy="3883500"/>
            </a:xfrm>
            <a:prstGeom prst="rect">
              <a:avLst/>
            </a:prstGeom>
            <a:solidFill>
              <a:srgbClr val="F8F9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3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lue">
  <p:cSld name="TITLE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426300" y="4929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48" name="Google Shape;148;p24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49" name="Google Shape;149;p24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1">
  <p:cSld name="Blank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161" name="Google Shape;161;p26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grpSp>
        <p:nvGrpSpPr>
          <p:cNvPr id="162" name="Google Shape;162;p26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63" name="Google Shape;163;p26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26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26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llar/Product Layout - Blue">
  <p:cSld name="TITLE_2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7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173" name="Google Shape;173;p27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174" name="Google Shape;174;p2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27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1" name="Google Shape;181;p27"/>
          <p:cNvSpPr/>
          <p:nvPr>
            <p:ph idx="2" type="pic"/>
          </p:nvPr>
        </p:nvSpPr>
        <p:spPr>
          <a:xfrm>
            <a:off x="801850" y="1413550"/>
            <a:ext cx="964500" cy="96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2" name="Google Shape;182;p27"/>
          <p:cNvSpPr/>
          <p:nvPr>
            <p:ph idx="3" type="pic"/>
          </p:nvPr>
        </p:nvSpPr>
        <p:spPr>
          <a:xfrm>
            <a:off x="3022600" y="1413550"/>
            <a:ext cx="964500" cy="96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3" name="Google Shape;183;p27"/>
          <p:cNvSpPr/>
          <p:nvPr>
            <p:ph idx="4" type="pic"/>
          </p:nvPr>
        </p:nvSpPr>
        <p:spPr>
          <a:xfrm>
            <a:off x="5243350" y="1413550"/>
            <a:ext cx="964500" cy="96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84" name="Google Shape;184;p27"/>
          <p:cNvSpPr/>
          <p:nvPr>
            <p:ph idx="5" type="pic"/>
          </p:nvPr>
        </p:nvSpPr>
        <p:spPr>
          <a:xfrm>
            <a:off x="7464100" y="1413550"/>
            <a:ext cx="964500" cy="9645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Dark Blue 900">
  <p:cSld name="CUSTOM_1_1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/>
          <p:nvPr/>
        </p:nvSpPr>
        <p:spPr>
          <a:xfrm>
            <a:off x="50" y="0"/>
            <a:ext cx="9144000" cy="4524000"/>
          </a:xfrm>
          <a:prstGeom prst="rect">
            <a:avLst/>
          </a:prstGeom>
          <a:solidFill>
            <a:srgbClr val="185ABC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962188" y="20487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oogle Sans"/>
              <a:buNone/>
              <a:defRPr b="0"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36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188" name="Google Shape;188;p28"/>
          <p:cNvSpPr txBox="1"/>
          <p:nvPr/>
        </p:nvSpPr>
        <p:spPr>
          <a:xfrm>
            <a:off x="7933350" y="214236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9" name="Google Shape;189;p28"/>
          <p:cNvCxnSpPr/>
          <p:nvPr/>
        </p:nvCxnSpPr>
        <p:spPr>
          <a:xfrm rot="10800000">
            <a:off x="426304" y="14761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190" name="Google Shape;19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65703" y="4799509"/>
            <a:ext cx="438912" cy="143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pt 3">
  <p:cSld name="SECTION_HEADER_3_2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1049225" y="1909300"/>
            <a:ext cx="3500400" cy="9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9"/>
          <p:cNvSpPr txBox="1"/>
          <p:nvPr>
            <p:ph idx="1" type="subTitle"/>
          </p:nvPr>
        </p:nvSpPr>
        <p:spPr>
          <a:xfrm>
            <a:off x="1049226" y="2898150"/>
            <a:ext cx="35004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2">
            <a:alphaModFix/>
          </a:blip>
          <a:srcRect b="-3798" l="0" r="34819" t="-1420"/>
          <a:stretch/>
        </p:blipFill>
        <p:spPr>
          <a:xfrm>
            <a:off x="4505775" y="197154"/>
            <a:ext cx="4638225" cy="45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4">
  <p:cSld name="TITLE_4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eural 2">
  <p:cSld name="TITLE_4_1_1_1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6" y="0"/>
            <a:ext cx="914214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635097" y="4449912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>
            <p:ph type="title"/>
          </p:nvPr>
        </p:nvSpPr>
        <p:spPr>
          <a:xfrm>
            <a:off x="547351" y="1745250"/>
            <a:ext cx="59070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subTitle"/>
          </p:nvPr>
        </p:nvSpPr>
        <p:spPr>
          <a:xfrm>
            <a:off x="554727" y="2940100"/>
            <a:ext cx="5907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Slide - Bulleted List - Green">
  <p:cSld name="TITLE_2_3_1_1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idx="1" type="body"/>
          </p:nvPr>
        </p:nvSpPr>
        <p:spPr>
          <a:xfrm>
            <a:off x="364025" y="4743625"/>
            <a:ext cx="4345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286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286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286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600" u="none" cap="none" strike="noStrike">
                <a:solidFill>
                  <a:srgbClr val="D5D5D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1" name="Google Shape;201;p31"/>
          <p:cNvSpPr txBox="1"/>
          <p:nvPr>
            <p:ph idx="2" type="body"/>
          </p:nvPr>
        </p:nvSpPr>
        <p:spPr>
          <a:xfrm>
            <a:off x="837575" y="1716000"/>
            <a:ext cx="4697400" cy="20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9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●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○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marR="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100"/>
              <a:buFont typeface="Roboto"/>
              <a:buChar char="■"/>
              <a:defRPr b="0" i="0" sz="1100" u="none" cap="none" strike="noStrike">
                <a:solidFill>
                  <a:srgbClr val="5F6368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2" name="Google Shape;202;p31"/>
          <p:cNvSpPr/>
          <p:nvPr/>
        </p:nvSpPr>
        <p:spPr>
          <a:xfrm>
            <a:off x="297376" y="40612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C4043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3" name="Google Shape;203;p31"/>
          <p:cNvSpPr txBox="1"/>
          <p:nvPr/>
        </p:nvSpPr>
        <p:spPr>
          <a:xfrm>
            <a:off x="7934700" y="218775"/>
            <a:ext cx="1209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600" u="none" cap="none" strike="noStrike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-22468" y="235365"/>
            <a:ext cx="57900" cy="46728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9BF7"/>
              </a:buClr>
              <a:buSzPts val="1200"/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1D8E3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grpSp>
        <p:nvGrpSpPr>
          <p:cNvPr id="205" name="Google Shape;205;p31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206" name="Google Shape;206;p31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1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1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5F6368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2" name="Google Shape;212;p31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1">
  <p:cSld name="CUSTOM_3">
    <p:bg>
      <p:bgPr>
        <a:solidFill>
          <a:srgbClr val="0277BD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0325" y="4827675"/>
            <a:ext cx="1173176" cy="168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Google Shape;215;p32"/>
          <p:cNvCxnSpPr/>
          <p:nvPr/>
        </p:nvCxnSpPr>
        <p:spPr>
          <a:xfrm>
            <a:off x="255013" y="388329"/>
            <a:ext cx="20637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32"/>
          <p:cNvSpPr txBox="1"/>
          <p:nvPr/>
        </p:nvSpPr>
        <p:spPr>
          <a:xfrm>
            <a:off x="5769400" y="4780200"/>
            <a:ext cx="30000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 and Proprietary</a:t>
            </a:r>
            <a:endParaRPr sz="7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1" name="Google Shape;221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ain title Slide">
  <p:cSld name="Blank_1_2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44501" y="264375"/>
            <a:ext cx="77970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cxnSp>
        <p:nvCxnSpPr>
          <p:cNvPr id="225" name="Google Shape;225;p34"/>
          <p:cNvCxnSpPr/>
          <p:nvPr/>
        </p:nvCxnSpPr>
        <p:spPr>
          <a:xfrm rot="10800000">
            <a:off x="559254" y="1427358"/>
            <a:ext cx="0" cy="1869900"/>
          </a:xfrm>
          <a:prstGeom prst="straightConnector1">
            <a:avLst/>
          </a:prstGeom>
          <a:noFill/>
          <a:ln cap="flat" cmpd="sng" w="254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Opt 1">
  <p:cSld name="TITLE_AND_BODY_1"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>
            <p:ph type="title"/>
          </p:nvPr>
        </p:nvSpPr>
        <p:spPr>
          <a:xfrm>
            <a:off x="417675" y="341875"/>
            <a:ext cx="7918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" name="Google Shape;228;p35"/>
          <p:cNvSpPr txBox="1"/>
          <p:nvPr>
            <p:ph idx="1" type="subTitle"/>
          </p:nvPr>
        </p:nvSpPr>
        <p:spPr>
          <a:xfrm>
            <a:off x="417675" y="984450"/>
            <a:ext cx="7918200" cy="3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12" type="sldNum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4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462270" y="492863"/>
            <a:ext cx="1306550" cy="1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ge Opt 1 1">
  <p:cSld name="TITLE_AND_BODY_1_1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417675" y="341875"/>
            <a:ext cx="79182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" type="subTitle"/>
          </p:nvPr>
        </p:nvSpPr>
        <p:spPr>
          <a:xfrm>
            <a:off x="417675" y="984450"/>
            <a:ext cx="7918200" cy="3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382900" y="4774376"/>
            <a:ext cx="612900" cy="1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0" lvl="1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0" lvl="2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0" lvl="3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0" lvl="4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0" lvl="5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0" lvl="6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0" lvl="7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0" lvl="8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700">
                <a:solidFill>
                  <a:srgbClr val="606366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 </a:t>
            </a:r>
            <a:fld id="{00000000-1234-1234-1234-123412341234}" type="slidenum">
              <a:rPr lang="en"/>
              <a:t>‹#›</a:t>
            </a:fld>
            <a:endParaRPr sz="1400">
              <a:solidFill>
                <a:srgbClr val="9AA0A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/>
          <p:nvPr/>
        </p:nvSpPr>
        <p:spPr>
          <a:xfrm>
            <a:off x="75" y="4636400"/>
            <a:ext cx="9144000" cy="50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37"/>
          <p:cNvGrpSpPr/>
          <p:nvPr/>
        </p:nvGrpSpPr>
        <p:grpSpPr>
          <a:xfrm>
            <a:off x="256960" y="1187048"/>
            <a:ext cx="1094856" cy="356807"/>
            <a:chOff x="0" y="0"/>
            <a:chExt cx="2077525" cy="676925"/>
          </a:xfrm>
        </p:grpSpPr>
        <p:sp>
          <p:nvSpPr>
            <p:cNvPr id="238" name="Google Shape;238;p37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FBBC0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7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34A85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7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EA4335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7"/>
          <p:cNvSpPr txBox="1"/>
          <p:nvPr/>
        </p:nvSpPr>
        <p:spPr>
          <a:xfrm>
            <a:off x="129750" y="4796225"/>
            <a:ext cx="356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Confidential + Proprietary</a:t>
            </a:r>
            <a:endParaRPr sz="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7"/>
          <p:cNvSpPr txBox="1"/>
          <p:nvPr>
            <p:ph type="ctrTitle"/>
          </p:nvPr>
        </p:nvSpPr>
        <p:spPr>
          <a:xfrm>
            <a:off x="129758" y="3048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sp>
        <p:nvSpPr>
          <p:cNvPr id="246" name="Google Shape;246;p37"/>
          <p:cNvSpPr txBox="1"/>
          <p:nvPr>
            <p:ph idx="1" type="subTitle"/>
          </p:nvPr>
        </p:nvSpPr>
        <p:spPr>
          <a:xfrm>
            <a:off x="129750" y="239435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37"/>
          <p:cNvSpPr txBox="1"/>
          <p:nvPr>
            <p:ph idx="12" type="sldNum"/>
          </p:nvPr>
        </p:nvSpPr>
        <p:spPr>
          <a:xfrm>
            <a:off x="8453375" y="4796300"/>
            <a:ext cx="548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idx="1" type="body"/>
          </p:nvPr>
        </p:nvSpPr>
        <p:spPr>
          <a:xfrm>
            <a:off x="292775" y="463175"/>
            <a:ext cx="38154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cxnSp>
        <p:nvCxnSpPr>
          <p:cNvPr id="250" name="Google Shape;250;p38"/>
          <p:cNvCxnSpPr/>
          <p:nvPr/>
        </p:nvCxnSpPr>
        <p:spPr>
          <a:xfrm>
            <a:off x="0" y="4636850"/>
            <a:ext cx="916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38"/>
          <p:cNvSpPr txBox="1"/>
          <p:nvPr>
            <p:ph idx="12" type="sldNum"/>
          </p:nvPr>
        </p:nvSpPr>
        <p:spPr>
          <a:xfrm>
            <a:off x="8220071" y="4663225"/>
            <a:ext cx="80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1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8"/>
          <p:cNvSpPr txBox="1"/>
          <p:nvPr>
            <p:ph idx="2" type="body"/>
          </p:nvPr>
        </p:nvSpPr>
        <p:spPr>
          <a:xfrm>
            <a:off x="4630875" y="463175"/>
            <a:ext cx="38154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</a:lstStyle>
          <a:p/>
        </p:txBody>
      </p:sp>
      <p:sp>
        <p:nvSpPr>
          <p:cNvPr id="253" name="Google Shape;253;p38"/>
          <p:cNvSpPr txBox="1"/>
          <p:nvPr/>
        </p:nvSpPr>
        <p:spPr>
          <a:xfrm>
            <a:off x="3027975" y="4701539"/>
            <a:ext cx="160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1" sz="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2002150" y="4797844"/>
            <a:ext cx="14466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RC 2022</a:t>
            </a:r>
            <a:endParaRPr b="1" sz="1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 rotWithShape="1">
          <a:blip r:embed="rId2">
            <a:alphaModFix/>
          </a:blip>
          <a:srcRect b="0" l="2033" r="2033" t="0"/>
          <a:stretch/>
        </p:blipFill>
        <p:spPr>
          <a:xfrm>
            <a:off x="197750" y="4716101"/>
            <a:ext cx="367499" cy="36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640795" y="4745039"/>
            <a:ext cx="1408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ML Techniques</a:t>
            </a:r>
            <a:endParaRPr b="1" sz="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Dark">
  <p:cSld name="TITLE_1_1">
    <p:bg>
      <p:bgPr>
        <a:solidFill>
          <a:schemeClr val="accent4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ctrTitle"/>
          </p:nvPr>
        </p:nvSpPr>
        <p:spPr>
          <a:xfrm>
            <a:off x="248640" y="961900"/>
            <a:ext cx="7176900" cy="16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oogle Sans"/>
              <a:buChar char="●"/>
              <a:defRPr sz="36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259" name="Google Shape;259;p39"/>
          <p:cNvSpPr txBox="1"/>
          <p:nvPr>
            <p:ph idx="1" type="subTitle"/>
          </p:nvPr>
        </p:nvSpPr>
        <p:spPr>
          <a:xfrm>
            <a:off x="237750" y="2581900"/>
            <a:ext cx="71928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0" name="Google Shape;260;p39"/>
          <p:cNvSpPr txBox="1"/>
          <p:nvPr>
            <p:ph idx="2" type="subTitle"/>
          </p:nvPr>
        </p:nvSpPr>
        <p:spPr>
          <a:xfrm>
            <a:off x="237750" y="248875"/>
            <a:ext cx="23961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1" name="Google Shape;261;p39"/>
          <p:cNvSpPr txBox="1"/>
          <p:nvPr>
            <p:ph idx="3" type="subTitle"/>
          </p:nvPr>
        </p:nvSpPr>
        <p:spPr>
          <a:xfrm>
            <a:off x="3205950" y="4515225"/>
            <a:ext cx="19878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2" name="Google Shape;262;p39"/>
          <p:cNvSpPr txBox="1"/>
          <p:nvPr>
            <p:ph idx="4" type="subTitle"/>
          </p:nvPr>
        </p:nvSpPr>
        <p:spPr>
          <a:xfrm>
            <a:off x="6179550" y="4515225"/>
            <a:ext cx="1986000" cy="29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63" name="Google Shape;263;p39"/>
          <p:cNvSpPr txBox="1"/>
          <p:nvPr/>
        </p:nvSpPr>
        <p:spPr>
          <a:xfrm rot="-5400000">
            <a:off x="8156459" y="884575"/>
            <a:ext cx="1410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FE9E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confidential &amp; proprietary</a:t>
            </a:r>
            <a:endParaRPr sz="900">
              <a:solidFill>
                <a:srgbClr val="DFE9E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 rotWithShape="1">
          <a:blip r:embed="rId2">
            <a:alphaModFix/>
          </a:blip>
          <a:srcRect b="21158" l="21180" r="21186" t="21158"/>
          <a:stretch/>
        </p:blipFill>
        <p:spPr>
          <a:xfrm>
            <a:off x="237752" y="4414650"/>
            <a:ext cx="499799" cy="500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781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6">
  <p:cSld name="TITLE_6">
    <p:bg>
      <p:bgPr>
        <a:solidFill>
          <a:srgbClr val="0C343D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Char char="●"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Char char="○"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Char char="■"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Char char="●"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Char char="○"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Char char="■"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Char char="●"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Char char="○"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Char char="■"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7" name="Google Shape;26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Neural 3">
  <p:cSld name="TITLE_4_1_1_1_1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6" y="0"/>
            <a:ext cx="914214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10" t="0"/>
          <a:stretch/>
        </p:blipFill>
        <p:spPr>
          <a:xfrm>
            <a:off x="635097" y="4449912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47351" y="1745250"/>
            <a:ext cx="59070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554727" y="2940100"/>
            <a:ext cx="5907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l Slide">
  <p:cSld name="Blank - Title_1_1_3_1_1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/>
          <p:nvPr/>
        </p:nvSpPr>
        <p:spPr>
          <a:xfrm>
            <a:off x="3556300" y="149286"/>
            <a:ext cx="236400" cy="207300"/>
          </a:xfrm>
          <a:custGeom>
            <a:rect b="b" l="l" r="r" t="t"/>
            <a:pathLst>
              <a:path extrusionOk="0" h="120000" w="120000">
                <a:moveTo>
                  <a:pt x="0" y="119999"/>
                </a:moveTo>
                <a:lnTo>
                  <a:pt x="120000" y="119999"/>
                </a:lnTo>
                <a:lnTo>
                  <a:pt x="60000" y="0"/>
                </a:lnTo>
                <a:lnTo>
                  <a:pt x="0" y="119999"/>
                </a:lnTo>
                <a:close/>
                <a:moveTo>
                  <a:pt x="65480" y="100931"/>
                </a:moveTo>
                <a:lnTo>
                  <a:pt x="54519" y="100931"/>
                </a:lnTo>
                <a:lnTo>
                  <a:pt x="54519" y="88438"/>
                </a:lnTo>
                <a:lnTo>
                  <a:pt x="65480" y="88438"/>
                </a:lnTo>
                <a:lnTo>
                  <a:pt x="65480" y="100931"/>
                </a:lnTo>
                <a:close/>
                <a:moveTo>
                  <a:pt x="65480" y="75616"/>
                </a:moveTo>
                <a:lnTo>
                  <a:pt x="54519" y="75616"/>
                </a:lnTo>
                <a:lnTo>
                  <a:pt x="54519" y="50630"/>
                </a:lnTo>
                <a:lnTo>
                  <a:pt x="65480" y="50630"/>
                </a:lnTo>
                <a:lnTo>
                  <a:pt x="65480" y="756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435075" y="1128675"/>
            <a:ext cx="77826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85750" lvl="1" marL="914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85750" lvl="2" marL="1371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85750" lvl="3" marL="1828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85750" lvl="4" marL="22860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85750" lvl="5" marL="27432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85750" lvl="6" marL="32004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85750" lvl="7" marL="36576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85750" lvl="8" marL="4114800" marR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3C4043"/>
              </a:buClr>
              <a:buSzPts val="900"/>
              <a:buFont typeface="Roboto"/>
              <a:buChar char="•"/>
              <a:defRPr b="0" i="0" sz="900" u="none" cap="none" strike="noStrike">
                <a:solidFill>
                  <a:srgbClr val="3C40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3" name="Google Shape;273;p42"/>
          <p:cNvSpPr txBox="1"/>
          <p:nvPr>
            <p:ph type="title"/>
          </p:nvPr>
        </p:nvSpPr>
        <p:spPr>
          <a:xfrm>
            <a:off x="395700" y="640549"/>
            <a:ext cx="78771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2400"/>
              <a:buFont typeface="Google Sans"/>
              <a:buNone/>
              <a:defRPr b="0" i="0" sz="2400" u="none" cap="none" strike="noStrike">
                <a:solidFill>
                  <a:srgbClr val="3C4043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2">
  <p:cSld name="TITLE_AND_TWO_COLUMNS_2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p43"/>
          <p:cNvSpPr txBox="1"/>
          <p:nvPr>
            <p:ph idx="1" type="body"/>
          </p:nvPr>
        </p:nvSpPr>
        <p:spPr>
          <a:xfrm>
            <a:off x="311700" y="1590675"/>
            <a:ext cx="37947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7" name="Google Shape;277;p43"/>
          <p:cNvSpPr txBox="1"/>
          <p:nvPr>
            <p:ph idx="2" type="body"/>
          </p:nvPr>
        </p:nvSpPr>
        <p:spPr>
          <a:xfrm>
            <a:off x="4832400" y="1590675"/>
            <a:ext cx="3854400" cy="27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cxnSp>
        <p:nvCxnSpPr>
          <p:cNvPr id="278" name="Google Shape;278;p43"/>
          <p:cNvCxnSpPr/>
          <p:nvPr/>
        </p:nvCxnSpPr>
        <p:spPr>
          <a:xfrm>
            <a:off x="0" y="4636850"/>
            <a:ext cx="916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43"/>
          <p:cNvSpPr txBox="1"/>
          <p:nvPr>
            <p:ph idx="12" type="sldNum"/>
          </p:nvPr>
        </p:nvSpPr>
        <p:spPr>
          <a:xfrm>
            <a:off x="8220071" y="4663225"/>
            <a:ext cx="80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43"/>
          <p:cNvSpPr txBox="1"/>
          <p:nvPr/>
        </p:nvSpPr>
        <p:spPr>
          <a:xfrm>
            <a:off x="647850" y="4839644"/>
            <a:ext cx="14466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GRC 2021</a:t>
            </a:r>
            <a:endParaRPr b="1" sz="1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1" name="Google Shape;281;p43"/>
          <p:cNvSpPr txBox="1"/>
          <p:nvPr/>
        </p:nvSpPr>
        <p:spPr>
          <a:xfrm>
            <a:off x="3027975" y="4701539"/>
            <a:ext cx="160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1" sz="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82" name="Google Shape;282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220207" y="4759024"/>
            <a:ext cx="287326" cy="287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 txBox="1"/>
          <p:nvPr/>
        </p:nvSpPr>
        <p:spPr>
          <a:xfrm>
            <a:off x="1864795" y="4716089"/>
            <a:ext cx="140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Techniques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220200" y="3239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/>
            </a:lvl9pPr>
          </a:lstStyle>
          <a:p/>
        </p:txBody>
      </p:sp>
      <p:cxnSp>
        <p:nvCxnSpPr>
          <p:cNvPr id="286" name="Google Shape;286;p44"/>
          <p:cNvCxnSpPr/>
          <p:nvPr/>
        </p:nvCxnSpPr>
        <p:spPr>
          <a:xfrm>
            <a:off x="0" y="4636850"/>
            <a:ext cx="9165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44"/>
          <p:cNvSpPr txBox="1"/>
          <p:nvPr>
            <p:ph idx="12" type="sldNum"/>
          </p:nvPr>
        </p:nvSpPr>
        <p:spPr>
          <a:xfrm>
            <a:off x="8220071" y="4663225"/>
            <a:ext cx="801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buNone/>
              <a:defRPr b="1" sz="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8" name="Google Shape;288;p44"/>
          <p:cNvSpPr txBox="1"/>
          <p:nvPr/>
        </p:nvSpPr>
        <p:spPr>
          <a:xfrm>
            <a:off x="647850" y="4839644"/>
            <a:ext cx="14466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8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GRC 2021</a:t>
            </a:r>
            <a:endParaRPr b="1" sz="12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9" name="Google Shape;289;p44"/>
          <p:cNvSpPr txBox="1"/>
          <p:nvPr/>
        </p:nvSpPr>
        <p:spPr>
          <a:xfrm>
            <a:off x="1864795" y="4716089"/>
            <a:ext cx="1408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Machine Learning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Google Sans"/>
                <a:ea typeface="Google Sans"/>
                <a:cs typeface="Google Sans"/>
                <a:sym typeface="Google Sans"/>
              </a:rPr>
              <a:t>Techniques</a:t>
            </a:r>
            <a:endParaRPr b="1" sz="8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3027975" y="4701539"/>
            <a:ext cx="160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800">
                <a:solidFill>
                  <a:srgbClr val="000000"/>
                </a:solidFill>
                <a:latin typeface="Google Sans"/>
                <a:ea typeface="Google Sans"/>
                <a:cs typeface="Google Sans"/>
                <a:sym typeface="Google Sans"/>
              </a:rPr>
              <a:t>Proprietary + Confidential</a:t>
            </a:r>
            <a:endParaRPr b="1" sz="800">
              <a:solidFill>
                <a:srgbClr val="00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91" name="Google Shape;2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220207" y="4759024"/>
            <a:ext cx="287326" cy="28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2">
  <p:cSld name="TITLE_AND_BODY_2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5" name="Google Shape;295;p45"/>
          <p:cNvSpPr txBox="1"/>
          <p:nvPr>
            <p:ph idx="12" type="sldNum"/>
          </p:nvPr>
        </p:nvSpPr>
        <p:spPr>
          <a:xfrm>
            <a:off x="8472458" y="4663217"/>
            <a:ext cx="548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1_1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idx="1" type="body"/>
          </p:nvPr>
        </p:nvSpPr>
        <p:spPr>
          <a:xfrm>
            <a:off x="237750" y="1710025"/>
            <a:ext cx="27249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8" name="Google Shape;298;p46"/>
          <p:cNvSpPr txBox="1"/>
          <p:nvPr>
            <p:ph idx="2" type="body"/>
          </p:nvPr>
        </p:nvSpPr>
        <p:spPr>
          <a:xfrm>
            <a:off x="3209550" y="1710025"/>
            <a:ext cx="27249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415701" y="4776300"/>
            <a:ext cx="499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46"/>
          <p:cNvSpPr txBox="1"/>
          <p:nvPr>
            <p:ph idx="3" type="subTitle"/>
          </p:nvPr>
        </p:nvSpPr>
        <p:spPr>
          <a:xfrm>
            <a:off x="240625" y="248875"/>
            <a:ext cx="34719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1" name="Google Shape;301;p46"/>
          <p:cNvSpPr txBox="1"/>
          <p:nvPr>
            <p:ph idx="4" type="body"/>
          </p:nvPr>
        </p:nvSpPr>
        <p:spPr>
          <a:xfrm>
            <a:off x="6181350" y="1710025"/>
            <a:ext cx="27249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2" name="Google Shape;302;p46"/>
          <p:cNvSpPr txBox="1"/>
          <p:nvPr>
            <p:ph idx="5" type="subTitle"/>
          </p:nvPr>
        </p:nvSpPr>
        <p:spPr>
          <a:xfrm>
            <a:off x="240625" y="558050"/>
            <a:ext cx="27249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 Text Medium"/>
              <a:buNone/>
              <a:defRPr sz="200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1pPr>
            <a:lvl2pPr lvl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2pPr>
            <a:lvl3pPr lvl="2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3pPr>
            <a:lvl4pPr lvl="3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4pPr>
            <a:lvl5pPr lvl="4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5pPr>
            <a:lvl6pPr lvl="5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6pPr>
            <a:lvl7pPr lvl="6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7pPr>
            <a:lvl8pPr lvl="7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8pPr>
            <a:lvl9pPr lvl="8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9pPr>
          </a:lstStyle>
          <a:p/>
        </p:txBody>
      </p:sp>
      <p:sp>
        <p:nvSpPr>
          <p:cNvPr id="303" name="Google Shape;303;p46"/>
          <p:cNvSpPr txBox="1"/>
          <p:nvPr>
            <p:ph idx="6" type="subTitle"/>
          </p:nvPr>
        </p:nvSpPr>
        <p:spPr>
          <a:xfrm>
            <a:off x="3210988" y="558050"/>
            <a:ext cx="27249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 Text Medium"/>
              <a:buNone/>
              <a:defRPr sz="200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1pPr>
            <a:lvl2pPr lvl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2pPr>
            <a:lvl3pPr lvl="2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3pPr>
            <a:lvl4pPr lvl="3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4pPr>
            <a:lvl5pPr lvl="4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5pPr>
            <a:lvl6pPr lvl="5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6pPr>
            <a:lvl7pPr lvl="6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7pPr>
            <a:lvl8pPr lvl="7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8pPr>
            <a:lvl9pPr lvl="8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9pPr>
          </a:lstStyle>
          <a:p/>
        </p:txBody>
      </p:sp>
      <p:sp>
        <p:nvSpPr>
          <p:cNvPr id="304" name="Google Shape;304;p46"/>
          <p:cNvSpPr txBox="1"/>
          <p:nvPr>
            <p:ph idx="7" type="subTitle"/>
          </p:nvPr>
        </p:nvSpPr>
        <p:spPr>
          <a:xfrm>
            <a:off x="6181363" y="558050"/>
            <a:ext cx="27249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 Text Medium"/>
              <a:buNone/>
              <a:defRPr sz="2000">
                <a:solidFill>
                  <a:schemeClr val="dk1"/>
                </a:solidFill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1pPr>
            <a:lvl2pPr lvl="1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2pPr>
            <a:lvl3pPr lvl="2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3pPr>
            <a:lvl4pPr lvl="3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4pPr>
            <a:lvl5pPr lvl="4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5pPr>
            <a:lvl6pPr lvl="5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6pPr>
            <a:lvl7pPr lvl="6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7pPr>
            <a:lvl8pPr lvl="7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8pPr>
            <a:lvl9pPr lvl="8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Text Medium"/>
              <a:buNone/>
              <a:defRPr sz="2000">
                <a:latin typeface="Google Sans Text Medium"/>
                <a:ea typeface="Google Sans Text Medium"/>
                <a:cs typeface="Google Sans Text Medium"/>
                <a:sym typeface="Google Sans Text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- Light">
  <p:cSld name="CAPTION_ONLY_1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/>
          <p:nvPr>
            <p:ph idx="2" type="pic"/>
          </p:nvPr>
        </p:nvSpPr>
        <p:spPr>
          <a:xfrm>
            <a:off x="4698477" y="547672"/>
            <a:ext cx="4207500" cy="28803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7"/>
          <p:cNvSpPr/>
          <p:nvPr>
            <p:ph idx="3" type="pic"/>
          </p:nvPr>
        </p:nvSpPr>
        <p:spPr>
          <a:xfrm>
            <a:off x="245750" y="547822"/>
            <a:ext cx="4207500" cy="2880000"/>
          </a:xfrm>
          <a:prstGeom prst="rect">
            <a:avLst/>
          </a:prstGeom>
          <a:noFill/>
          <a:ln>
            <a:noFill/>
          </a:ln>
        </p:spPr>
      </p:sp>
      <p:sp>
        <p:nvSpPr>
          <p:cNvPr id="308" name="Google Shape;308;p47"/>
          <p:cNvSpPr txBox="1"/>
          <p:nvPr>
            <p:ph idx="1" type="subTitle"/>
          </p:nvPr>
        </p:nvSpPr>
        <p:spPr>
          <a:xfrm>
            <a:off x="240625" y="248875"/>
            <a:ext cx="34719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09" name="Google Shape;309;p47"/>
          <p:cNvSpPr txBox="1"/>
          <p:nvPr>
            <p:ph idx="4" type="body"/>
          </p:nvPr>
        </p:nvSpPr>
        <p:spPr>
          <a:xfrm>
            <a:off x="245750" y="3733175"/>
            <a:ext cx="42075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0" name="Google Shape;310;p47"/>
          <p:cNvSpPr txBox="1"/>
          <p:nvPr>
            <p:ph idx="5" type="body"/>
          </p:nvPr>
        </p:nvSpPr>
        <p:spPr>
          <a:xfrm>
            <a:off x="4698475" y="3733175"/>
            <a:ext cx="42075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52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light">
  <p:cSld name="TITLE_AND_BODY_3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237750" y="547825"/>
            <a:ext cx="86685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3" name="Google Shape;313;p48"/>
          <p:cNvSpPr txBox="1"/>
          <p:nvPr>
            <p:ph idx="1" type="body"/>
          </p:nvPr>
        </p:nvSpPr>
        <p:spPr>
          <a:xfrm>
            <a:off x="237750" y="1710025"/>
            <a:ext cx="8668500" cy="28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48"/>
          <p:cNvSpPr txBox="1"/>
          <p:nvPr>
            <p:ph idx="12" type="sldNum"/>
          </p:nvPr>
        </p:nvSpPr>
        <p:spPr>
          <a:xfrm>
            <a:off x="8415701" y="4776300"/>
            <a:ext cx="499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5" name="Google Shape;315;p48"/>
          <p:cNvSpPr txBox="1"/>
          <p:nvPr>
            <p:ph idx="2" type="subTitle"/>
          </p:nvPr>
        </p:nvSpPr>
        <p:spPr>
          <a:xfrm>
            <a:off x="240625" y="248875"/>
            <a:ext cx="34719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- Light" type="titleOnly">
  <p:cSld name="TITLE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978400" y="1410325"/>
            <a:ext cx="7187100" cy="11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Char char="●"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Char char="○"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Char char="■"/>
              <a:defRPr sz="6000"/>
            </a:lvl9pPr>
          </a:lstStyle>
          <a:p/>
        </p:txBody>
      </p:sp>
      <p:sp>
        <p:nvSpPr>
          <p:cNvPr id="318" name="Google Shape;318;p49"/>
          <p:cNvSpPr txBox="1"/>
          <p:nvPr>
            <p:ph idx="12" type="sldNum"/>
          </p:nvPr>
        </p:nvSpPr>
        <p:spPr>
          <a:xfrm>
            <a:off x="8415700" y="4776300"/>
            <a:ext cx="4905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3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Image">
  <p:cSld name="TITLE_4_1_1_1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4613700" y="0"/>
            <a:ext cx="45306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6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635097" y="4449912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/>
          <p:nvPr>
            <p:ph type="title"/>
          </p:nvPr>
        </p:nvSpPr>
        <p:spPr>
          <a:xfrm>
            <a:off x="547351" y="1745250"/>
            <a:ext cx="5907000" cy="12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" type="subTitle"/>
          </p:nvPr>
        </p:nvSpPr>
        <p:spPr>
          <a:xfrm>
            <a:off x="554727" y="2940100"/>
            <a:ext cx="5907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AA0A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2">
  <p:cSld name="BLANK_4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 3">
  <p:cSld name="BLANK_5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7">
  <p:cSld name="TITLE_7">
    <p:bg>
      <p:bgPr>
        <a:solidFill>
          <a:schemeClr val="lt2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5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28" name="Google Shape;328;p5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5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Char char="●"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Char char="○"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Char char="■"/>
              <a:defRPr sz="4200"/>
            </a:lvl9pPr>
          </a:lstStyle>
          <a:p/>
        </p:txBody>
      </p:sp>
      <p:sp>
        <p:nvSpPr>
          <p:cNvPr id="331" name="Google Shape;331;p5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2" name="Google Shape;332;p5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8">
  <p:cSld name="TITLE_8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35" name="Google Shape;335;p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6" name="Google Shape;33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04887"/>
              </a:buClr>
              <a:buSzPts val="3000"/>
              <a:buFont typeface="Arial"/>
              <a:buChar char="●"/>
              <a:defRPr b="1" sz="3000">
                <a:solidFill>
                  <a:srgbClr val="304887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5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40" name="Google Shape;340;p5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5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3509018" y="890250"/>
            <a:ext cx="4866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632098" y="791350"/>
            <a:ext cx="1994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2" type="subTitle"/>
          </p:nvPr>
        </p:nvSpPr>
        <p:spPr>
          <a:xfrm>
            <a:off x="3509018" y="1536718"/>
            <a:ext cx="4866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3" type="subTitle"/>
          </p:nvPr>
        </p:nvSpPr>
        <p:spPr>
          <a:xfrm>
            <a:off x="3509018" y="2183193"/>
            <a:ext cx="4866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idx="4" type="subTitle"/>
          </p:nvPr>
        </p:nvSpPr>
        <p:spPr>
          <a:xfrm>
            <a:off x="3509018" y="2829668"/>
            <a:ext cx="4866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5" type="subTitle"/>
          </p:nvPr>
        </p:nvSpPr>
        <p:spPr>
          <a:xfrm>
            <a:off x="3509018" y="3409375"/>
            <a:ext cx="4866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6" type="subTitle"/>
          </p:nvPr>
        </p:nvSpPr>
        <p:spPr>
          <a:xfrm>
            <a:off x="3940000" y="834125"/>
            <a:ext cx="4866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7" type="subTitle"/>
          </p:nvPr>
        </p:nvSpPr>
        <p:spPr>
          <a:xfrm>
            <a:off x="3940000" y="1489954"/>
            <a:ext cx="4866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8" type="subTitle"/>
          </p:nvPr>
        </p:nvSpPr>
        <p:spPr>
          <a:xfrm>
            <a:off x="3940000" y="2117526"/>
            <a:ext cx="4866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9" type="subTitle"/>
          </p:nvPr>
        </p:nvSpPr>
        <p:spPr>
          <a:xfrm>
            <a:off x="3940000" y="2754727"/>
            <a:ext cx="4866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3" type="subTitle"/>
          </p:nvPr>
        </p:nvSpPr>
        <p:spPr>
          <a:xfrm>
            <a:off x="3940000" y="3391824"/>
            <a:ext cx="48666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Color Block">
  <p:cSld name="TITLE_3_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3581350" y="0"/>
            <a:ext cx="5562600" cy="51435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4088225" y="890250"/>
            <a:ext cx="4287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632098" y="1959150"/>
            <a:ext cx="1994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2" type="subTitle"/>
          </p:nvPr>
        </p:nvSpPr>
        <p:spPr>
          <a:xfrm>
            <a:off x="4088225" y="1536718"/>
            <a:ext cx="4287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3" type="subTitle"/>
          </p:nvPr>
        </p:nvSpPr>
        <p:spPr>
          <a:xfrm>
            <a:off x="4088225" y="2183193"/>
            <a:ext cx="4287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4" type="subTitle"/>
          </p:nvPr>
        </p:nvSpPr>
        <p:spPr>
          <a:xfrm>
            <a:off x="4088225" y="2829668"/>
            <a:ext cx="4287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5" type="subTitle"/>
          </p:nvPr>
        </p:nvSpPr>
        <p:spPr>
          <a:xfrm>
            <a:off x="4088225" y="3409375"/>
            <a:ext cx="42873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6" type="subTitle"/>
          </p:nvPr>
        </p:nvSpPr>
        <p:spPr>
          <a:xfrm>
            <a:off x="4572000" y="834125"/>
            <a:ext cx="42345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7" type="subTitle"/>
          </p:nvPr>
        </p:nvSpPr>
        <p:spPr>
          <a:xfrm>
            <a:off x="4572000" y="1489954"/>
            <a:ext cx="4234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8" type="subTitle"/>
          </p:nvPr>
        </p:nvSpPr>
        <p:spPr>
          <a:xfrm>
            <a:off x="4572000" y="2117527"/>
            <a:ext cx="4234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9" type="subTitle"/>
          </p:nvPr>
        </p:nvSpPr>
        <p:spPr>
          <a:xfrm>
            <a:off x="4572000" y="2754727"/>
            <a:ext cx="4234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3" type="subTitle"/>
          </p:nvPr>
        </p:nvSpPr>
        <p:spPr>
          <a:xfrm>
            <a:off x="4572000" y="3391825"/>
            <a:ext cx="4234500" cy="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">
  <p:cSld name="TITLE_3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150" y="0"/>
            <a:ext cx="9144000" cy="5143500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632094" y="612500"/>
            <a:ext cx="6848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632098" y="1184851"/>
            <a:ext cx="582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Square">
  <p:cSld name="TITLE_3_1_4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b="0" l="0" r="10" t="0"/>
          <a:stretch/>
        </p:blipFill>
        <p:spPr>
          <a:xfrm>
            <a:off x="7297520" y="4579338"/>
            <a:ext cx="1306550" cy="19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632094" y="612500"/>
            <a:ext cx="68481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type="title"/>
          </p:nvPr>
        </p:nvSpPr>
        <p:spPr>
          <a:xfrm>
            <a:off x="632098" y="1184851"/>
            <a:ext cx="5822400" cy="17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202124"/>
                </a:solidFill>
                <a:latin typeface="Google Sans Medium"/>
                <a:ea typeface="Google Sans Medium"/>
                <a:cs typeface="Google Sans Medium"/>
                <a:sym typeface="Google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" name="Google Shape;67;p10"/>
          <p:cNvPicPr preferRelativeResize="0"/>
          <p:nvPr/>
        </p:nvPicPr>
        <p:blipFill rotWithShape="1">
          <a:blip r:embed="rId3">
            <a:alphaModFix/>
          </a:blip>
          <a:srcRect b="36281" l="70587" r="0" t="0"/>
          <a:stretch/>
        </p:blipFill>
        <p:spPr>
          <a:xfrm>
            <a:off x="6454500" y="-525"/>
            <a:ext cx="2689497" cy="327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CCCCCC"/>
          </p15:clr>
        </p15:guide>
        <p15:guide id="2" pos="2880">
          <p15:clr>
            <a:srgbClr val="CCCCCC"/>
          </p15:clr>
        </p15:guide>
        <p15:guide id="3" orient="horz" pos="2016">
          <p15:clr>
            <a:srgbClr val="4285F4"/>
          </p15:clr>
        </p15:guide>
        <p15:guide id="4" pos="307">
          <p15:clr>
            <a:srgbClr val="4285F4"/>
          </p15:clr>
        </p15:guide>
        <p15:guide id="5" orient="horz" pos="1944">
          <p15:clr>
            <a:srgbClr val="4285F4"/>
          </p15:clr>
        </p15:guide>
        <p15:guide id="6" orient="horz" pos="1782">
          <p15:clr>
            <a:srgbClr val="4285F4"/>
          </p15:clr>
        </p15:guide>
        <p15:guide id="7" orient="horz" pos="1440">
          <p15:clr>
            <a:srgbClr val="4285F4"/>
          </p15:clr>
        </p15:guide>
        <p15:guide id="8" orient="horz" pos="1224">
          <p15:clr>
            <a:srgbClr val="4285F4"/>
          </p15:clr>
        </p15:guide>
        <p15:guide id="9" pos="172">
          <p15:clr>
            <a:srgbClr val="4285F4"/>
          </p15:clr>
        </p15:guide>
        <p15:guide id="10" pos="121">
          <p15:clr>
            <a:srgbClr val="4285F4"/>
          </p15:clr>
        </p15:guide>
        <p15:guide id="11" orient="horz" pos="2803">
          <p15:clr>
            <a:srgbClr val="4285F4"/>
          </p15:clr>
        </p15:guide>
        <p15:guide id="12" orient="horz" pos="2901">
          <p15:clr>
            <a:srgbClr val="4285F4"/>
          </p15:clr>
        </p15:guide>
        <p15:guide id="13" orient="horz" pos="256">
          <p15:clr>
            <a:srgbClr val="FF0000"/>
          </p15:clr>
        </p15:guide>
        <p15:guide id="14" orient="horz" pos="2984">
          <p15:clr>
            <a:srgbClr val="FF0000"/>
          </p15:clr>
        </p15:guide>
        <p15:guide id="15" pos="249">
          <p15:clr>
            <a:srgbClr val="FF0000"/>
          </p15:clr>
        </p15:guide>
        <p15:guide id="16" pos="5503">
          <p15:clr>
            <a:srgbClr val="FF0000"/>
          </p15:clr>
        </p15:guide>
        <p15:guide id="17" pos="687">
          <p15:clr>
            <a:srgbClr val="4285F4"/>
          </p15:clr>
        </p15:guide>
        <p15:guide id="18" pos="3291">
          <p15:clr>
            <a:srgbClr val="4285F4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8.png"/><Relationship Id="rId4" Type="http://schemas.openxmlformats.org/officeDocument/2006/relationships/hyperlink" Target="https://openreview.net/forum?id=YKzGrt3m2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2306.04637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Relationship Id="rId9" Type="http://schemas.openxmlformats.org/officeDocument/2006/relationships/hyperlink" Target="https://arxiv.org/abs/2309.05858" TargetMode="External"/><Relationship Id="rId5" Type="http://schemas.openxmlformats.org/officeDocument/2006/relationships/image" Target="../media/image57.png"/><Relationship Id="rId6" Type="http://schemas.openxmlformats.org/officeDocument/2006/relationships/image" Target="../media/image42.png"/><Relationship Id="rId7" Type="http://schemas.openxmlformats.org/officeDocument/2006/relationships/image" Target="../media/image62.png"/><Relationship Id="rId8" Type="http://schemas.openxmlformats.org/officeDocument/2006/relationships/image" Target="../media/image5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2309.05858" TargetMode="External"/><Relationship Id="rId4" Type="http://schemas.openxmlformats.org/officeDocument/2006/relationships/image" Target="../media/image48.png"/><Relationship Id="rId9" Type="http://schemas.openxmlformats.org/officeDocument/2006/relationships/image" Target="../media/image42.png"/><Relationship Id="rId5" Type="http://schemas.openxmlformats.org/officeDocument/2006/relationships/image" Target="../media/image53.png"/><Relationship Id="rId6" Type="http://schemas.openxmlformats.org/officeDocument/2006/relationships/image" Target="../media/image59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Relationship Id="rId11" Type="http://schemas.openxmlformats.org/officeDocument/2006/relationships/image" Target="../media/image55.png"/><Relationship Id="rId10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Relationship Id="rId4" Type="http://schemas.openxmlformats.org/officeDocument/2006/relationships/image" Target="../media/image47.png"/><Relationship Id="rId9" Type="http://schemas.openxmlformats.org/officeDocument/2006/relationships/hyperlink" Target="https://arxiv.org/abs/2102.11174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Relationship Id="rId8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abs/1906.01820" TargetMode="External"/><Relationship Id="rId4" Type="http://schemas.openxmlformats.org/officeDocument/2006/relationships/image" Target="../media/image60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arxiv.org/abs/2005.1416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www.cs.princeton.edu/courses/archive/fall22/cos597G/lectures/lec07.pdf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xiv.org/pdf/2309.03409.pdf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abs/2307.04721" TargetMode="External"/><Relationship Id="rId4" Type="http://schemas.openxmlformats.org/officeDocument/2006/relationships/image" Target="../media/image6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hyperlink" Target="https://arxiv.org/abs/2307.12375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ransformer-circuits.pub/2022/in-context-learning-and-induction-heads/index.html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hyperlink" Target="https://arxiv.org/abs/2212.07677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38.png"/><Relationship Id="rId7" Type="http://schemas.openxmlformats.org/officeDocument/2006/relationships/image" Target="../media/image24.png"/><Relationship Id="rId8" Type="http://schemas.openxmlformats.org/officeDocument/2006/relationships/image" Target="../media/image21.png"/><Relationship Id="rId11" Type="http://schemas.openxmlformats.org/officeDocument/2006/relationships/image" Target="../media/image22.png"/><Relationship Id="rId10" Type="http://schemas.openxmlformats.org/officeDocument/2006/relationships/image" Target="../media/image18.png"/><Relationship Id="rId13" Type="http://schemas.openxmlformats.org/officeDocument/2006/relationships/image" Target="../media/image26.png"/><Relationship Id="rId12" Type="http://schemas.openxmlformats.org/officeDocument/2006/relationships/image" Target="../media/image28.png"/><Relationship Id="rId15" Type="http://schemas.openxmlformats.org/officeDocument/2006/relationships/image" Target="../media/image27.png"/><Relationship Id="rId14" Type="http://schemas.openxmlformats.org/officeDocument/2006/relationships/image" Target="../media/image23.png"/><Relationship Id="rId1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10" Type="http://schemas.openxmlformats.org/officeDocument/2006/relationships/hyperlink" Target="https://arxiv.org/abs/2212.07677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>
            <p:ph idx="1" type="subTitle"/>
          </p:nvPr>
        </p:nvSpPr>
        <p:spPr>
          <a:xfrm>
            <a:off x="554727" y="2208450"/>
            <a:ext cx="5907000" cy="4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Max Vladymyrov, Google Research</a:t>
            </a:r>
            <a:endParaRPr sz="1600"/>
          </a:p>
        </p:txBody>
      </p:sp>
      <p:sp>
        <p:nvSpPr>
          <p:cNvPr id="348" name="Google Shape;348;p56"/>
          <p:cNvSpPr txBox="1"/>
          <p:nvPr>
            <p:ph type="title"/>
          </p:nvPr>
        </p:nvSpPr>
        <p:spPr>
          <a:xfrm>
            <a:off x="554726" y="1039500"/>
            <a:ext cx="59070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Transformers Learn In-Context by Gradient Descent</a:t>
            </a:r>
            <a:endParaRPr/>
          </a:p>
        </p:txBody>
      </p:sp>
      <p:sp>
        <p:nvSpPr>
          <p:cNvPr id="349" name="Google Shape;349;p56"/>
          <p:cNvSpPr txBox="1"/>
          <p:nvPr/>
        </p:nvSpPr>
        <p:spPr>
          <a:xfrm>
            <a:off x="582800" y="2828925"/>
            <a:ext cx="4553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c</a:t>
            </a:r>
            <a:r>
              <a:rPr lang="en" sz="1200"/>
              <a:t>ollaboration</a:t>
            </a:r>
            <a:r>
              <a:rPr lang="en" sz="1200"/>
              <a:t> across Google Research and ETH (Zurich):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Johannes von Oswald</a:t>
            </a:r>
            <a:r>
              <a:rPr lang="en" sz="1200"/>
              <a:t>, </a:t>
            </a:r>
            <a:r>
              <a:rPr lang="en" sz="1200"/>
              <a:t>Eyvind Niklasson, </a:t>
            </a:r>
            <a:r>
              <a:rPr lang="en" sz="1200"/>
              <a:t>Maximilian Schlegel, J</a:t>
            </a:r>
            <a:r>
              <a:rPr lang="en" sz="1200"/>
              <a:t>oao Sacramento, Seijin Kobayashi, Nicolas Zucchet, Alexander Mordvintsev, Andrey Zhmoginov, Blaise Agüera y Arcas, Ettore Randazzo, Mark Sandler, Nolan Miller, Razvan Pascanu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7126" y="1329825"/>
            <a:ext cx="6169751" cy="3120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1" name="Google Shape;501;p65"/>
          <p:cNvSpPr txBox="1"/>
          <p:nvPr/>
        </p:nvSpPr>
        <p:spPr>
          <a:xfrm>
            <a:off x="6144000" y="47376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Transformers Learn Higher-Order Optimization Methods for In-Context Learning: A Study with Linear Models</a:t>
            </a:r>
            <a:endParaRPr/>
          </a:p>
        </p:txBody>
      </p:sp>
      <p:sp>
        <p:nvSpPr>
          <p:cNvPr id="502" name="Google Shape;502;p65"/>
          <p:cNvSpPr txBox="1"/>
          <p:nvPr/>
        </p:nvSpPr>
        <p:spPr>
          <a:xfrm>
            <a:off x="394825" y="779475"/>
            <a:ext cx="69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layer attention (with softmax and MLPs) approximates </a:t>
            </a:r>
            <a:r>
              <a:rPr i="1" lang="en"/>
              <a:t>Iterative Newton's Method.</a:t>
            </a:r>
            <a:endParaRPr/>
          </a:p>
        </p:txBody>
      </p:sp>
      <p:sp>
        <p:nvSpPr>
          <p:cNvPr id="503" name="Google Shape;503;p65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Higher-order optimization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163" y="1468000"/>
            <a:ext cx="7357665" cy="2698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09" name="Google Shape;509;p66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as </a:t>
            </a:r>
            <a:r>
              <a:rPr lang="en"/>
              <a:t>S</a:t>
            </a:r>
            <a:r>
              <a:rPr lang="en"/>
              <a:t>tatisticians</a:t>
            </a:r>
            <a:endParaRPr/>
          </a:p>
        </p:txBody>
      </p:sp>
      <p:sp>
        <p:nvSpPr>
          <p:cNvPr id="510" name="Google Shape;510;p66"/>
          <p:cNvSpPr txBox="1"/>
          <p:nvPr/>
        </p:nvSpPr>
        <p:spPr>
          <a:xfrm>
            <a:off x="394825" y="779475"/>
            <a:ext cx="813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also can learn classification tasks and even learn multiple tasks simultaneously. </a:t>
            </a:r>
            <a:endParaRPr/>
          </a:p>
        </p:txBody>
      </p:sp>
      <p:sp>
        <p:nvSpPr>
          <p:cNvPr id="511" name="Google Shape;511;p66"/>
          <p:cNvSpPr txBox="1"/>
          <p:nvPr/>
        </p:nvSpPr>
        <p:spPr>
          <a:xfrm>
            <a:off x="6144000" y="47376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Transformers as Statisticians: Provable In-Context Learning with In-Context Algorithm Selection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In-contexts autoregressive learning</a:t>
            </a:r>
            <a:endParaRPr/>
          </a:p>
        </p:txBody>
      </p:sp>
      <p:sp>
        <p:nvSpPr>
          <p:cNvPr id="517" name="Google Shape;517;p67"/>
          <p:cNvSpPr/>
          <p:nvPr/>
        </p:nvSpPr>
        <p:spPr>
          <a:xfrm>
            <a:off x="1519250" y="2512823"/>
            <a:ext cx="2221800" cy="313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04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8" name="Google Shape;518;p67"/>
          <p:cNvCxnSpPr/>
          <p:nvPr/>
        </p:nvCxnSpPr>
        <p:spPr>
          <a:xfrm rot="10800000">
            <a:off x="3561320" y="2204078"/>
            <a:ext cx="0" cy="238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19" name="Google Shape;519;p67"/>
          <p:cNvCxnSpPr/>
          <p:nvPr/>
        </p:nvCxnSpPr>
        <p:spPr>
          <a:xfrm rot="10800000">
            <a:off x="3561320" y="2897799"/>
            <a:ext cx="0" cy="238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0" name="Google Shape;520;p67"/>
          <p:cNvCxnSpPr/>
          <p:nvPr/>
        </p:nvCxnSpPr>
        <p:spPr>
          <a:xfrm rot="10800000">
            <a:off x="3139415" y="2897787"/>
            <a:ext cx="0" cy="238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1" name="Google Shape;521;p67"/>
          <p:cNvCxnSpPr/>
          <p:nvPr/>
        </p:nvCxnSpPr>
        <p:spPr>
          <a:xfrm rot="10800000">
            <a:off x="2848339" y="2897787"/>
            <a:ext cx="0" cy="238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2" name="Google Shape;522;p67"/>
          <p:cNvCxnSpPr/>
          <p:nvPr/>
        </p:nvCxnSpPr>
        <p:spPr>
          <a:xfrm rot="10800000">
            <a:off x="1684040" y="2897787"/>
            <a:ext cx="0" cy="238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3" name="Google Shape;523;p67"/>
          <p:cNvCxnSpPr/>
          <p:nvPr/>
        </p:nvCxnSpPr>
        <p:spPr>
          <a:xfrm rot="10800000">
            <a:off x="1975114" y="2897787"/>
            <a:ext cx="0" cy="238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4" name="Google Shape;524;p67"/>
          <p:cNvCxnSpPr/>
          <p:nvPr/>
        </p:nvCxnSpPr>
        <p:spPr>
          <a:xfrm rot="10800000">
            <a:off x="2266189" y="2897787"/>
            <a:ext cx="0" cy="238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25" name="Google Shape;525;p67"/>
          <p:cNvCxnSpPr/>
          <p:nvPr/>
        </p:nvCxnSpPr>
        <p:spPr>
          <a:xfrm rot="10800000">
            <a:off x="2557265" y="2897787"/>
            <a:ext cx="0" cy="238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26" name="Google Shape;526;p67"/>
          <p:cNvSpPr/>
          <p:nvPr/>
        </p:nvSpPr>
        <p:spPr>
          <a:xfrm>
            <a:off x="3381783" y="3207453"/>
            <a:ext cx="359400" cy="22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04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67"/>
          <p:cNvSpPr/>
          <p:nvPr/>
        </p:nvSpPr>
        <p:spPr>
          <a:xfrm>
            <a:off x="1519250" y="3207453"/>
            <a:ext cx="1709400" cy="22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04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" name="Google Shape;528;p67"/>
          <p:cNvCxnSpPr/>
          <p:nvPr/>
        </p:nvCxnSpPr>
        <p:spPr>
          <a:xfrm>
            <a:off x="3311098" y="2908594"/>
            <a:ext cx="0" cy="53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p67"/>
          <p:cNvSpPr/>
          <p:nvPr/>
        </p:nvSpPr>
        <p:spPr>
          <a:xfrm>
            <a:off x="3381824" y="1906788"/>
            <a:ext cx="359400" cy="22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04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0" name="Google Shape;530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5411" y="3267663"/>
            <a:ext cx="1016868" cy="106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2273" y="3281806"/>
            <a:ext cx="254328" cy="10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22587" y="1941387"/>
            <a:ext cx="73701" cy="15554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7"/>
          <p:cNvSpPr txBox="1"/>
          <p:nvPr/>
        </p:nvSpPr>
        <p:spPr>
          <a:xfrm>
            <a:off x="1426125" y="1132938"/>
            <a:ext cx="262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Task:</a:t>
            </a:r>
            <a:r>
              <a:rPr lang="en"/>
              <a:t> in-context supervised learning</a:t>
            </a:r>
            <a:endParaRPr/>
          </a:p>
        </p:txBody>
      </p:sp>
      <p:grpSp>
        <p:nvGrpSpPr>
          <p:cNvPr id="534" name="Google Shape;534;p67"/>
          <p:cNvGrpSpPr/>
          <p:nvPr/>
        </p:nvGrpSpPr>
        <p:grpSpPr>
          <a:xfrm>
            <a:off x="4054425" y="1191400"/>
            <a:ext cx="3669450" cy="2247780"/>
            <a:chOff x="4054425" y="1191400"/>
            <a:chExt cx="3669450" cy="2247780"/>
          </a:xfrm>
        </p:grpSpPr>
        <p:cxnSp>
          <p:nvCxnSpPr>
            <p:cNvPr id="535" name="Google Shape;535;p67"/>
            <p:cNvCxnSpPr/>
            <p:nvPr/>
          </p:nvCxnSpPr>
          <p:spPr>
            <a:xfrm>
              <a:off x="4054425" y="2633717"/>
              <a:ext cx="1113300" cy="0"/>
            </a:xfrm>
            <a:prstGeom prst="straightConnector1">
              <a:avLst/>
            </a:prstGeom>
            <a:noFill/>
            <a:ln cap="flat" cmpd="sng" w="28575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36" name="Google Shape;536;p67"/>
            <p:cNvSpPr txBox="1"/>
            <p:nvPr/>
          </p:nvSpPr>
          <p:spPr>
            <a:xfrm>
              <a:off x="4417265" y="2029950"/>
              <a:ext cx="4791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 b="1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67"/>
            <p:cNvSpPr/>
            <p:nvPr/>
          </p:nvSpPr>
          <p:spPr>
            <a:xfrm>
              <a:off x="5402764" y="2513009"/>
              <a:ext cx="2221800" cy="313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Transformer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38" name="Google Shape;538;p67"/>
            <p:cNvCxnSpPr/>
            <p:nvPr/>
          </p:nvCxnSpPr>
          <p:spPr>
            <a:xfrm rot="10800000">
              <a:off x="7444834" y="2204264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39" name="Google Shape;539;p67"/>
            <p:cNvCxnSpPr/>
            <p:nvPr/>
          </p:nvCxnSpPr>
          <p:spPr>
            <a:xfrm rot="10800000">
              <a:off x="7444834" y="2897985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40" name="Google Shape;540;p67"/>
            <p:cNvCxnSpPr/>
            <p:nvPr/>
          </p:nvCxnSpPr>
          <p:spPr>
            <a:xfrm rot="10800000">
              <a:off x="7022929" y="2897973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41" name="Google Shape;541;p67"/>
            <p:cNvCxnSpPr/>
            <p:nvPr/>
          </p:nvCxnSpPr>
          <p:spPr>
            <a:xfrm rot="10800000">
              <a:off x="6731854" y="2897973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42" name="Google Shape;542;p67"/>
            <p:cNvCxnSpPr/>
            <p:nvPr/>
          </p:nvCxnSpPr>
          <p:spPr>
            <a:xfrm rot="10800000">
              <a:off x="5567554" y="2897973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43" name="Google Shape;543;p67"/>
            <p:cNvCxnSpPr/>
            <p:nvPr/>
          </p:nvCxnSpPr>
          <p:spPr>
            <a:xfrm rot="10800000">
              <a:off x="5858629" y="2897973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44" name="Google Shape;544;p67"/>
            <p:cNvCxnSpPr/>
            <p:nvPr/>
          </p:nvCxnSpPr>
          <p:spPr>
            <a:xfrm rot="10800000">
              <a:off x="6149703" y="2897973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45" name="Google Shape;545;p67"/>
            <p:cNvCxnSpPr/>
            <p:nvPr/>
          </p:nvCxnSpPr>
          <p:spPr>
            <a:xfrm rot="10800000">
              <a:off x="6440779" y="2897973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46" name="Google Shape;546;p67"/>
            <p:cNvSpPr/>
            <p:nvPr/>
          </p:nvSpPr>
          <p:spPr>
            <a:xfrm>
              <a:off x="7265297" y="3207639"/>
              <a:ext cx="359400" cy="226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67"/>
            <p:cNvSpPr/>
            <p:nvPr/>
          </p:nvSpPr>
          <p:spPr>
            <a:xfrm>
              <a:off x="5402764" y="3207639"/>
              <a:ext cx="1709400" cy="226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8" name="Google Shape;548;p67"/>
            <p:cNvCxnSpPr/>
            <p:nvPr/>
          </p:nvCxnSpPr>
          <p:spPr>
            <a:xfrm>
              <a:off x="7194612" y="2908780"/>
              <a:ext cx="0" cy="530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49" name="Google Shape;549;p67"/>
            <p:cNvSpPr/>
            <p:nvPr/>
          </p:nvSpPr>
          <p:spPr>
            <a:xfrm>
              <a:off x="7265338" y="1906974"/>
              <a:ext cx="359400" cy="226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0" name="Google Shape;550;p6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595324" y="3267663"/>
              <a:ext cx="1324077" cy="10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1" name="Google Shape;551;p6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82159" y="3275324"/>
              <a:ext cx="116905" cy="10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2" name="Google Shape;552;p6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313540" y="1948889"/>
              <a:ext cx="254142" cy="1555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3" name="Google Shape;553;p67"/>
            <p:cNvSpPr txBox="1"/>
            <p:nvPr/>
          </p:nvSpPr>
          <p:spPr>
            <a:xfrm>
              <a:off x="5391075" y="1191400"/>
              <a:ext cx="2332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Task:</a:t>
              </a:r>
              <a:r>
                <a:rPr lang="en"/>
                <a:t> sequence prediction</a:t>
              </a:r>
              <a:endParaRPr/>
            </a:p>
          </p:txBody>
        </p:sp>
      </p:grpSp>
      <p:sp>
        <p:nvSpPr>
          <p:cNvPr id="554" name="Google Shape;554;p67"/>
          <p:cNvSpPr txBox="1"/>
          <p:nvPr/>
        </p:nvSpPr>
        <p:spPr>
          <a:xfrm>
            <a:off x="6144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9"/>
              </a:rPr>
              <a:t>Uncovering Mesa-Optimization Algorithms in Transformers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8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In-contexts autoregressive learning</a:t>
            </a:r>
            <a:endParaRPr/>
          </a:p>
        </p:txBody>
      </p:sp>
      <p:sp>
        <p:nvSpPr>
          <p:cNvPr id="560" name="Google Shape;560;p68"/>
          <p:cNvSpPr txBox="1"/>
          <p:nvPr/>
        </p:nvSpPr>
        <p:spPr>
          <a:xfrm>
            <a:off x="6144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Uncovering Mesa-Optimization Algorithms in Transformers</a:t>
            </a:r>
            <a:endParaRPr/>
          </a:p>
        </p:txBody>
      </p:sp>
      <p:sp>
        <p:nvSpPr>
          <p:cNvPr id="561" name="Google Shape;561;p68"/>
          <p:cNvSpPr txBox="1"/>
          <p:nvPr/>
        </p:nvSpPr>
        <p:spPr>
          <a:xfrm>
            <a:off x="191875" y="935175"/>
            <a:ext cx="63795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For a linear dynamical systems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with random orthogonal         and a random normal initial state     , minimize: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Similar to the supervised </a:t>
            </a:r>
            <a:r>
              <a:rPr lang="en">
                <a:solidFill>
                  <a:schemeClr val="dk1"/>
                </a:solidFill>
              </a:rPr>
              <a:t>learning</a:t>
            </a:r>
            <a:r>
              <a:rPr lang="en">
                <a:solidFill>
                  <a:schemeClr val="dk1"/>
                </a:solidFill>
              </a:rPr>
              <a:t>, Transformers can be shown to learn using a gradient-based learning algorithm.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62" name="Google Shape;5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3125" y="1671000"/>
            <a:ext cx="319650" cy="1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4811" y="1713528"/>
            <a:ext cx="190882" cy="1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09085" y="1379531"/>
            <a:ext cx="1962535" cy="22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2641" y="1961815"/>
            <a:ext cx="3667526" cy="75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7463" y="2238824"/>
            <a:ext cx="1804900" cy="21225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68"/>
          <p:cNvGrpSpPr/>
          <p:nvPr/>
        </p:nvGrpSpPr>
        <p:grpSpPr>
          <a:xfrm>
            <a:off x="6638927" y="548799"/>
            <a:ext cx="2221974" cy="1532206"/>
            <a:chOff x="284739" y="1877687"/>
            <a:chExt cx="2221974" cy="1532206"/>
          </a:xfrm>
        </p:grpSpPr>
        <p:sp>
          <p:nvSpPr>
            <p:cNvPr id="568" name="Google Shape;568;p68"/>
            <p:cNvSpPr/>
            <p:nvPr/>
          </p:nvSpPr>
          <p:spPr>
            <a:xfrm>
              <a:off x="284739" y="2483722"/>
              <a:ext cx="2221800" cy="313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Transformer</a:t>
              </a:r>
              <a:endParaRPr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69" name="Google Shape;569;p68"/>
            <p:cNvCxnSpPr/>
            <p:nvPr/>
          </p:nvCxnSpPr>
          <p:spPr>
            <a:xfrm rot="10800000">
              <a:off x="2326809" y="2174977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0" name="Google Shape;570;p68"/>
            <p:cNvCxnSpPr/>
            <p:nvPr/>
          </p:nvCxnSpPr>
          <p:spPr>
            <a:xfrm rot="10800000">
              <a:off x="2326809" y="2868698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1" name="Google Shape;571;p68"/>
            <p:cNvCxnSpPr/>
            <p:nvPr/>
          </p:nvCxnSpPr>
          <p:spPr>
            <a:xfrm rot="10800000">
              <a:off x="1904904" y="2868686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2" name="Google Shape;572;p68"/>
            <p:cNvCxnSpPr/>
            <p:nvPr/>
          </p:nvCxnSpPr>
          <p:spPr>
            <a:xfrm rot="10800000">
              <a:off x="1613829" y="2868686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3" name="Google Shape;573;p68"/>
            <p:cNvCxnSpPr/>
            <p:nvPr/>
          </p:nvCxnSpPr>
          <p:spPr>
            <a:xfrm rot="10800000">
              <a:off x="449529" y="2868686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4" name="Google Shape;574;p68"/>
            <p:cNvCxnSpPr/>
            <p:nvPr/>
          </p:nvCxnSpPr>
          <p:spPr>
            <a:xfrm rot="10800000">
              <a:off x="740604" y="2868686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5" name="Google Shape;575;p68"/>
            <p:cNvCxnSpPr/>
            <p:nvPr/>
          </p:nvCxnSpPr>
          <p:spPr>
            <a:xfrm rot="10800000">
              <a:off x="1031678" y="2868686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576" name="Google Shape;576;p68"/>
            <p:cNvCxnSpPr/>
            <p:nvPr/>
          </p:nvCxnSpPr>
          <p:spPr>
            <a:xfrm rot="10800000">
              <a:off x="1322754" y="2868686"/>
              <a:ext cx="0" cy="2382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77" name="Google Shape;577;p68"/>
            <p:cNvSpPr/>
            <p:nvPr/>
          </p:nvSpPr>
          <p:spPr>
            <a:xfrm>
              <a:off x="2147272" y="3178352"/>
              <a:ext cx="359400" cy="226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b="0"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8"/>
            <p:cNvSpPr/>
            <p:nvPr/>
          </p:nvSpPr>
          <p:spPr>
            <a:xfrm>
              <a:off x="284739" y="3178352"/>
              <a:ext cx="1709400" cy="226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9" name="Google Shape;579;p68"/>
            <p:cNvCxnSpPr/>
            <p:nvPr/>
          </p:nvCxnSpPr>
          <p:spPr>
            <a:xfrm>
              <a:off x="2076587" y="2879492"/>
              <a:ext cx="0" cy="5304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580" name="Google Shape;580;p68"/>
            <p:cNvSpPr/>
            <p:nvPr/>
          </p:nvSpPr>
          <p:spPr>
            <a:xfrm>
              <a:off x="2147313" y="1877687"/>
              <a:ext cx="359400" cy="226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81" name="Google Shape;581;p6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77299" y="3238375"/>
              <a:ext cx="1324077" cy="10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6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264134" y="3246036"/>
              <a:ext cx="116905" cy="10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6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195515" y="1919602"/>
              <a:ext cx="254142" cy="155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4" name="Google Shape;584;p68"/>
          <p:cNvSpPr/>
          <p:nvPr/>
        </p:nvSpPr>
        <p:spPr>
          <a:xfrm>
            <a:off x="6849350" y="2286000"/>
            <a:ext cx="319800" cy="22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9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actually going on?</a:t>
            </a:r>
            <a:endParaRPr/>
          </a:p>
        </p:txBody>
      </p:sp>
      <p:grpSp>
        <p:nvGrpSpPr>
          <p:cNvPr id="590" name="Google Shape;590;p69"/>
          <p:cNvGrpSpPr/>
          <p:nvPr/>
        </p:nvGrpSpPr>
        <p:grpSpPr>
          <a:xfrm>
            <a:off x="191875" y="1757925"/>
            <a:ext cx="4396800" cy="1792925"/>
            <a:chOff x="191875" y="1757925"/>
            <a:chExt cx="4396800" cy="1792925"/>
          </a:xfrm>
        </p:grpSpPr>
        <p:pic>
          <p:nvPicPr>
            <p:cNvPr id="591" name="Google Shape;591;p69"/>
            <p:cNvPicPr preferRelativeResize="0"/>
            <p:nvPr/>
          </p:nvPicPr>
          <p:blipFill rotWithShape="1">
            <a:blip r:embed="rId3">
              <a:alphaModFix/>
            </a:blip>
            <a:srcRect b="0" l="16760" r="17150" t="35856"/>
            <a:stretch/>
          </p:blipFill>
          <p:spPr>
            <a:xfrm>
              <a:off x="487050" y="2373525"/>
              <a:ext cx="3370725" cy="11773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2" name="Google Shape;592;p69"/>
            <p:cNvGrpSpPr/>
            <p:nvPr/>
          </p:nvGrpSpPr>
          <p:grpSpPr>
            <a:xfrm>
              <a:off x="191875" y="1757925"/>
              <a:ext cx="4396800" cy="615600"/>
              <a:chOff x="175100" y="1694900"/>
              <a:chExt cx="4396800" cy="615600"/>
            </a:xfrm>
          </p:grpSpPr>
          <p:sp>
            <p:nvSpPr>
              <p:cNvPr id="593" name="Google Shape;593;p69"/>
              <p:cNvSpPr txBox="1"/>
              <p:nvPr/>
            </p:nvSpPr>
            <p:spPr>
              <a:xfrm>
                <a:off x="175100" y="1694900"/>
                <a:ext cx="43968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For        and        as frozen trained slow weights, the fast weights         are generated at each time step as: </a:t>
                </a:r>
                <a:endParaRPr/>
              </a:p>
            </p:txBody>
          </p:sp>
          <p:pic>
            <p:nvPicPr>
              <p:cNvPr id="594" name="Google Shape;594;p6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89425" y="1802675"/>
                <a:ext cx="307325" cy="2083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5" name="Google Shape;595;p6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60900" y="1806775"/>
                <a:ext cx="289875" cy="194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6" name="Google Shape;596;p6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242550" y="2011025"/>
                <a:ext cx="368132" cy="186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597" name="Google Shape;597;p69"/>
          <p:cNvGrpSpPr/>
          <p:nvPr/>
        </p:nvGrpSpPr>
        <p:grpSpPr>
          <a:xfrm>
            <a:off x="4936025" y="1757925"/>
            <a:ext cx="4102201" cy="1866404"/>
            <a:chOff x="4936025" y="1757925"/>
            <a:chExt cx="4102201" cy="1866404"/>
          </a:xfrm>
        </p:grpSpPr>
        <p:pic>
          <p:nvPicPr>
            <p:cNvPr id="598" name="Google Shape;598;p6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140850" y="2373529"/>
              <a:ext cx="3897376" cy="12508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9" name="Google Shape;599;p69"/>
            <p:cNvGrpSpPr/>
            <p:nvPr/>
          </p:nvGrpSpPr>
          <p:grpSpPr>
            <a:xfrm>
              <a:off x="4936025" y="1757925"/>
              <a:ext cx="4102200" cy="615600"/>
              <a:chOff x="4844500" y="1757925"/>
              <a:chExt cx="4102200" cy="615600"/>
            </a:xfrm>
          </p:grpSpPr>
          <p:sp>
            <p:nvSpPr>
              <p:cNvPr id="600" name="Google Shape;600;p69"/>
              <p:cNvSpPr txBox="1"/>
              <p:nvPr/>
            </p:nvSpPr>
            <p:spPr>
              <a:xfrm>
                <a:off x="4844500" y="1757925"/>
                <a:ext cx="41022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Which can be </a:t>
                </a:r>
                <a:r>
                  <a:rPr lang="en"/>
                  <a:t>equivalently rewritten</a:t>
                </a:r>
                <a:r>
                  <a:rPr lang="en"/>
                  <a:t> as a linear self-attention with identity activation function       :</a:t>
                </a:r>
                <a:endParaRPr/>
              </a:p>
            </p:txBody>
          </p:sp>
          <p:pic>
            <p:nvPicPr>
              <p:cNvPr id="601" name="Google Shape;601;p69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8444575" y="2084050"/>
                <a:ext cx="291450" cy="192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02" name="Google Shape;602;p69"/>
          <p:cNvGrpSpPr/>
          <p:nvPr/>
        </p:nvGrpSpPr>
        <p:grpSpPr>
          <a:xfrm>
            <a:off x="231550" y="1271175"/>
            <a:ext cx="8912450" cy="3872325"/>
            <a:chOff x="231550" y="1271175"/>
            <a:chExt cx="8912450" cy="3872325"/>
          </a:xfrm>
        </p:grpSpPr>
        <p:sp>
          <p:nvSpPr>
            <p:cNvPr id="603" name="Google Shape;603;p69"/>
            <p:cNvSpPr txBox="1"/>
            <p:nvPr/>
          </p:nvSpPr>
          <p:spPr>
            <a:xfrm>
              <a:off x="6144000" y="4835700"/>
              <a:ext cx="300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u="sng">
                  <a:solidFill>
                    <a:schemeClr val="hlink"/>
                  </a:solidFill>
                  <a:hlinkClick r:id="rId9"/>
                </a:rPr>
                <a:t>Linear Transformers Are Secretly Fast Weight Programmers</a:t>
              </a:r>
              <a:endParaRPr/>
            </a:p>
          </p:txBody>
        </p:sp>
        <p:sp>
          <p:nvSpPr>
            <p:cNvPr id="604" name="Google Shape;604;p69"/>
            <p:cNvSpPr txBox="1"/>
            <p:nvPr/>
          </p:nvSpPr>
          <p:spPr>
            <a:xfrm>
              <a:off x="231550" y="1271175"/>
              <a:ext cx="6792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lang="en"/>
                <a:t>Direct connection between linear Transformers and Fast Weight Programming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0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Meta vs mesa learning?</a:t>
            </a:r>
            <a:endParaRPr/>
          </a:p>
        </p:txBody>
      </p:sp>
      <p:sp>
        <p:nvSpPr>
          <p:cNvPr id="610" name="Google Shape;610;p70"/>
          <p:cNvSpPr txBox="1"/>
          <p:nvPr/>
        </p:nvSpPr>
        <p:spPr>
          <a:xfrm>
            <a:off x="394825" y="1024050"/>
            <a:ext cx="37305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Meta-learning</a:t>
            </a:r>
            <a:r>
              <a:rPr lang="en">
                <a:solidFill>
                  <a:schemeClr val="dk1"/>
                </a:solidFill>
              </a:rPr>
              <a:t> (from Latin for “above”):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Clearly defined outer and inner loop, with explicit inner loss function.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Interpretable search space.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Example: </a:t>
            </a:r>
            <a:r>
              <a:rPr lang="en">
                <a:solidFill>
                  <a:schemeClr val="dk1"/>
                </a:solidFill>
              </a:rPr>
              <a:t>Learning to learn (e.g. hyperparameter </a:t>
            </a:r>
            <a:r>
              <a:rPr lang="en">
                <a:solidFill>
                  <a:schemeClr val="dk1"/>
                </a:solidFill>
              </a:rPr>
              <a:t>tuning</a:t>
            </a:r>
            <a:r>
              <a:rPr lang="en">
                <a:solidFill>
                  <a:schemeClr val="dk1"/>
                </a:solidFill>
              </a:rPr>
              <a:t>), MAML.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70"/>
          <p:cNvSpPr txBox="1"/>
          <p:nvPr/>
        </p:nvSpPr>
        <p:spPr>
          <a:xfrm>
            <a:off x="6144000" y="47376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Risks from Learned Optimization in Advanced Machine Learning Systems</a:t>
            </a:r>
            <a:endParaRPr sz="800"/>
          </a:p>
        </p:txBody>
      </p:sp>
      <p:pic>
        <p:nvPicPr>
          <p:cNvPr id="612" name="Google Shape;61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075" y="2984038"/>
            <a:ext cx="3000000" cy="19590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3" name="Google Shape;613;p70"/>
          <p:cNvGrpSpPr/>
          <p:nvPr/>
        </p:nvGrpSpPr>
        <p:grpSpPr>
          <a:xfrm>
            <a:off x="5224675" y="1024050"/>
            <a:ext cx="3511500" cy="3353000"/>
            <a:chOff x="5605675" y="1024050"/>
            <a:chExt cx="3511500" cy="3353000"/>
          </a:xfrm>
        </p:grpSpPr>
        <p:pic>
          <p:nvPicPr>
            <p:cNvPr id="614" name="Google Shape;614;p70"/>
            <p:cNvPicPr preferRelativeResize="0"/>
            <p:nvPr/>
          </p:nvPicPr>
          <p:blipFill>
            <a:blip r:embed="rId5">
              <a:alphaModFix amt="21000"/>
            </a:blip>
            <a:stretch>
              <a:fillRect/>
            </a:stretch>
          </p:blipFill>
          <p:spPr>
            <a:xfrm>
              <a:off x="6651101" y="2871000"/>
              <a:ext cx="1720398" cy="15060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5" name="Google Shape;615;p70"/>
            <p:cNvGrpSpPr/>
            <p:nvPr/>
          </p:nvGrpSpPr>
          <p:grpSpPr>
            <a:xfrm>
              <a:off x="5605675" y="1024050"/>
              <a:ext cx="3511500" cy="3184825"/>
              <a:chOff x="5605675" y="1024050"/>
              <a:chExt cx="3511500" cy="3184825"/>
            </a:xfrm>
          </p:grpSpPr>
          <p:sp>
            <p:nvSpPr>
              <p:cNvPr id="616" name="Google Shape;616;p70"/>
              <p:cNvSpPr txBox="1"/>
              <p:nvPr/>
            </p:nvSpPr>
            <p:spPr>
              <a:xfrm>
                <a:off x="5605675" y="1024050"/>
                <a:ext cx="3511500" cy="1887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</a:rPr>
                  <a:t>Mesa-learning (from Latin for “below”):</a:t>
                </a:r>
                <a:endParaRPr>
                  <a:solidFill>
                    <a:schemeClr val="dk1"/>
                  </a:solidFill>
                </a:endParaRPr>
              </a:p>
              <a:p>
                <a:pPr indent="-3175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">
                    <a:solidFill>
                      <a:schemeClr val="dk1"/>
                    </a:solidFill>
                  </a:rPr>
                  <a:t>Implicit loss function, with “emergent” inner learning behaviour.</a:t>
                </a:r>
                <a:endParaRPr>
                  <a:solidFill>
                    <a:schemeClr val="dk1"/>
                  </a:solidFill>
                </a:endParaRPr>
              </a:p>
              <a:p>
                <a:pPr indent="-3175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">
                    <a:solidFill>
                      <a:schemeClr val="dk1"/>
                    </a:solidFill>
                  </a:rPr>
                  <a:t>Hard to interpret, grokking effects.</a:t>
                </a:r>
                <a:endParaRPr>
                  <a:solidFill>
                    <a:schemeClr val="dk1"/>
                  </a:solidFill>
                </a:endParaRPr>
              </a:p>
              <a:p>
                <a:pPr indent="-317500" lvl="0" marL="45720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Char char="●"/>
                </a:pPr>
                <a:r>
                  <a:rPr lang="en">
                    <a:solidFill>
                      <a:schemeClr val="dk1"/>
                    </a:solidFill>
                  </a:rPr>
                  <a:t>Example: Nature evolution that gives rise to intelligent machines (aka humans).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617" name="Google Shape;617;p70"/>
              <p:cNvSpPr txBox="1"/>
              <p:nvPr/>
            </p:nvSpPr>
            <p:spPr>
              <a:xfrm>
                <a:off x="7241600" y="3039175"/>
                <a:ext cx="344400" cy="1169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6400"/>
                  <a:t>?</a:t>
                </a:r>
                <a:endParaRPr b="1" sz="64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1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case </a:t>
            </a:r>
            <a:r>
              <a:rPr i="1" lang="en">
                <a:solidFill>
                  <a:srgbClr val="4285F4"/>
                </a:solidFill>
              </a:rPr>
              <a:t>against</a:t>
            </a:r>
            <a:r>
              <a:rPr lang="en"/>
              <a:t> a global loss function</a:t>
            </a:r>
            <a:endParaRPr/>
          </a:p>
        </p:txBody>
      </p:sp>
      <p:sp>
        <p:nvSpPr>
          <p:cNvPr id="623" name="Google Shape;623;p71"/>
          <p:cNvSpPr txBox="1"/>
          <p:nvPr/>
        </p:nvSpPr>
        <p:spPr>
          <a:xfrm>
            <a:off x="331325" y="1202600"/>
            <a:ext cx="44916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 minimize multi-billion LLM models based on single perplexity/reward score.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But the intelligence is not about optimizing a </a:t>
            </a: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scalar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loss functions, such as a perplexity, reward, etc.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Does human brain have a loss value? What about stock market, scientific process?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Can we assign an ordinal value to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morality, love?</a:t>
            </a:r>
            <a:endParaRPr sz="16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4" name="Google Shape;6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950" y="1350212"/>
            <a:ext cx="3884650" cy="24430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25" name="Google Shape;625;p71"/>
          <p:cNvPicPr preferRelativeResize="0"/>
          <p:nvPr/>
        </p:nvPicPr>
        <p:blipFill rotWithShape="1">
          <a:blip r:embed="rId3">
            <a:alphaModFix/>
          </a:blip>
          <a:srcRect b="8860" l="13383" r="12717" t="80805"/>
          <a:stretch/>
        </p:blipFill>
        <p:spPr>
          <a:xfrm>
            <a:off x="5000375" y="3291576"/>
            <a:ext cx="3636375" cy="31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2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case </a:t>
            </a:r>
            <a:r>
              <a:rPr i="1" lang="en">
                <a:solidFill>
                  <a:schemeClr val="accent1"/>
                </a:solidFill>
              </a:rPr>
              <a:t>for</a:t>
            </a:r>
            <a:r>
              <a:rPr lang="en"/>
              <a:t> a global loss function</a:t>
            </a:r>
            <a:endParaRPr/>
          </a:p>
        </p:txBody>
      </p:sp>
      <p:sp>
        <p:nvSpPr>
          <p:cNvPr id="631" name="Google Shape;631;p72"/>
          <p:cNvSpPr txBox="1"/>
          <p:nvPr/>
        </p:nvSpPr>
        <p:spPr>
          <a:xfrm>
            <a:off x="720100" y="2696200"/>
            <a:ext cx="7927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However, it might not be that hard to assign a global scalar loss to a general process of Nature’s evolution (e.g. </a:t>
            </a:r>
            <a:r>
              <a:rPr lang="en">
                <a:solidFill>
                  <a:schemeClr val="dk1"/>
                </a:solidFill>
              </a:rPr>
              <a:t>expectation</a:t>
            </a:r>
            <a:r>
              <a:rPr lang="en">
                <a:solidFill>
                  <a:schemeClr val="dk1"/>
                </a:solidFill>
              </a:rPr>
              <a:t> of reproductive fitness per species).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It just might be that the global loss is enough to help develop a general mesa-learning capabilities: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Humans need to </a:t>
            </a:r>
            <a:r>
              <a:rPr lang="en">
                <a:solidFill>
                  <a:schemeClr val="accent1"/>
                </a:solidFill>
              </a:rPr>
              <a:t>eat</a:t>
            </a:r>
            <a:r>
              <a:rPr lang="en">
                <a:solidFill>
                  <a:schemeClr val="dk1"/>
                </a:solidFill>
              </a:rPr>
              <a:t> meat to increase their fitness.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Humans </a:t>
            </a:r>
            <a:r>
              <a:rPr lang="en">
                <a:solidFill>
                  <a:schemeClr val="accent2"/>
                </a:solidFill>
              </a:rPr>
              <a:t>hunt</a:t>
            </a:r>
            <a:r>
              <a:rPr lang="en">
                <a:solidFill>
                  <a:schemeClr val="dk1"/>
                </a:solidFill>
              </a:rPr>
              <a:t> for meat, so they can </a:t>
            </a:r>
            <a:r>
              <a:rPr lang="en">
                <a:solidFill>
                  <a:schemeClr val="accent1"/>
                </a:solidFill>
              </a:rPr>
              <a:t>eat</a:t>
            </a:r>
            <a:r>
              <a:rPr lang="en">
                <a:solidFill>
                  <a:schemeClr val="dk1"/>
                </a:solidFill>
              </a:rPr>
              <a:t> and increase their fitness.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Humans </a:t>
            </a:r>
            <a:r>
              <a:rPr lang="en">
                <a:solidFill>
                  <a:schemeClr val="accent4"/>
                </a:solidFill>
              </a:rPr>
              <a:t>learn to be a hunter</a:t>
            </a:r>
            <a:r>
              <a:rPr lang="en">
                <a:solidFill>
                  <a:schemeClr val="dk1"/>
                </a:solidFill>
              </a:rPr>
              <a:t>, so they can </a:t>
            </a:r>
            <a:r>
              <a:rPr lang="en">
                <a:solidFill>
                  <a:schemeClr val="accent2"/>
                </a:solidFill>
              </a:rPr>
              <a:t>hunt</a:t>
            </a:r>
            <a:r>
              <a:rPr lang="en">
                <a:solidFill>
                  <a:schemeClr val="dk1"/>
                </a:solidFill>
              </a:rPr>
              <a:t> for food, so they can </a:t>
            </a:r>
            <a:r>
              <a:rPr lang="en">
                <a:solidFill>
                  <a:schemeClr val="accent1"/>
                </a:solidFill>
              </a:rPr>
              <a:t>eat</a:t>
            </a:r>
            <a:r>
              <a:rPr lang="en">
                <a:solidFill>
                  <a:schemeClr val="dk1"/>
                </a:solidFill>
              </a:rPr>
              <a:t> and increase their fitness.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32" name="Google Shape;632;p72"/>
          <p:cNvPicPr preferRelativeResize="0"/>
          <p:nvPr/>
        </p:nvPicPr>
        <p:blipFill rotWithShape="1">
          <a:blip r:embed="rId3">
            <a:alphaModFix/>
          </a:blip>
          <a:srcRect b="2505" l="0" r="0" t="0"/>
          <a:stretch/>
        </p:blipFill>
        <p:spPr>
          <a:xfrm>
            <a:off x="1874125" y="731100"/>
            <a:ext cx="5341599" cy="176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3"/>
          <p:cNvSpPr txBox="1"/>
          <p:nvPr>
            <p:ph type="title"/>
          </p:nvPr>
        </p:nvSpPr>
        <p:spPr>
          <a:xfrm>
            <a:off x="0" y="0"/>
            <a:ext cx="5781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638" name="Google Shape;638;p73"/>
          <p:cNvSpPr txBox="1"/>
          <p:nvPr/>
        </p:nvSpPr>
        <p:spPr>
          <a:xfrm>
            <a:off x="394825" y="1010225"/>
            <a:ext cx="65082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In-context learning is powerful, yet poorly understood.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Early signs suggest Transformers can emulate a learning algorithm during training.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We need to bridge the gap between empirical evidence of the in-context learning of LLMs and more theoretical evidence of the smaller Transformers trained on the linear regression tasks.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Hypothesis: modern LLMs </a:t>
            </a:r>
            <a:r>
              <a:rPr lang="en" sz="1600">
                <a:solidFill>
                  <a:schemeClr val="dk1"/>
                </a:solidFill>
              </a:rPr>
              <a:t>likely optimize </a:t>
            </a:r>
            <a:r>
              <a:rPr lang="en" sz="1600">
                <a:solidFill>
                  <a:schemeClr val="dk1"/>
                </a:solidFill>
              </a:rPr>
              <a:t>in-context learning by constricting and minimizing a (</a:t>
            </a:r>
            <a:r>
              <a:rPr lang="en" sz="1600">
                <a:solidFill>
                  <a:schemeClr val="dk1"/>
                </a:solidFill>
              </a:rPr>
              <a:t>hierarchical)</a:t>
            </a:r>
            <a:r>
              <a:rPr lang="en" sz="1600">
                <a:solidFill>
                  <a:schemeClr val="dk1"/>
                </a:solidFill>
              </a:rPr>
              <a:t> set of implicit loss functions.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Future</a:t>
            </a:r>
            <a:r>
              <a:rPr lang="en" sz="1600">
                <a:solidFill>
                  <a:schemeClr val="dk1"/>
                </a:solidFill>
              </a:rPr>
              <a:t> research likely to explore implicit </a:t>
            </a:r>
            <a:r>
              <a:rPr lang="en" sz="1600">
                <a:solidFill>
                  <a:schemeClr val="dk1"/>
                </a:solidFill>
              </a:rPr>
              <a:t>bi-</a:t>
            </a:r>
            <a:r>
              <a:rPr lang="en" sz="1600">
                <a:solidFill>
                  <a:schemeClr val="dk1"/>
                </a:solidFill>
              </a:rPr>
              <a:t>level or multi-level optimization nature of in-context learning and make it explicit.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</a:t>
            </a:r>
            <a:r>
              <a:rPr lang="en"/>
              <a:t>c</a:t>
            </a:r>
            <a:r>
              <a:rPr lang="en"/>
              <a:t>ontext </a:t>
            </a:r>
            <a:r>
              <a:rPr lang="en"/>
              <a:t>l</a:t>
            </a:r>
            <a:r>
              <a:rPr lang="en"/>
              <a:t>earning</a:t>
            </a:r>
            <a:endParaRPr/>
          </a:p>
        </p:txBody>
      </p:sp>
      <p:pic>
        <p:nvPicPr>
          <p:cNvPr id="355" name="Google Shape;3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788" y="1213350"/>
            <a:ext cx="6448424" cy="317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56" name="Google Shape;356;p57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57" name="Google Shape;357;p57"/>
          <p:cNvSpPr txBox="1"/>
          <p:nvPr/>
        </p:nvSpPr>
        <p:spPr>
          <a:xfrm>
            <a:off x="5835300" y="4828050"/>
            <a:ext cx="330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Language Models are Few-Shot Learners</a:t>
            </a:r>
            <a:endParaRPr sz="800"/>
          </a:p>
        </p:txBody>
      </p:sp>
      <p:sp>
        <p:nvSpPr>
          <p:cNvPr id="358" name="Google Shape;358;p57"/>
          <p:cNvSpPr txBox="1"/>
          <p:nvPr/>
        </p:nvSpPr>
        <p:spPr>
          <a:xfrm>
            <a:off x="216525" y="779475"/>
            <a:ext cx="48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observed in GPT-3 paper from OpenAI: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</a:t>
            </a:r>
            <a:r>
              <a:rPr lang="en"/>
              <a:t>c</a:t>
            </a:r>
            <a:r>
              <a:rPr lang="en"/>
              <a:t>ontext </a:t>
            </a:r>
            <a:r>
              <a:rPr lang="en"/>
              <a:t>l</a:t>
            </a:r>
            <a:r>
              <a:rPr lang="en"/>
              <a:t>earning</a:t>
            </a:r>
            <a:endParaRPr/>
          </a:p>
        </p:txBody>
      </p:sp>
      <p:pic>
        <p:nvPicPr>
          <p:cNvPr id="364" name="Google Shape;364;p58"/>
          <p:cNvPicPr preferRelativeResize="0"/>
          <p:nvPr/>
        </p:nvPicPr>
        <p:blipFill rotWithShape="1">
          <a:blip r:embed="rId3">
            <a:alphaModFix/>
          </a:blip>
          <a:srcRect b="0" l="0" r="50891" t="0"/>
          <a:stretch/>
        </p:blipFill>
        <p:spPr>
          <a:xfrm>
            <a:off x="487051" y="1413988"/>
            <a:ext cx="3085724" cy="282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5" name="Google Shape;365;p58"/>
          <p:cNvSpPr txBox="1"/>
          <p:nvPr/>
        </p:nvSpPr>
        <p:spPr>
          <a:xfrm>
            <a:off x="5835300" y="4828050"/>
            <a:ext cx="330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Towards Understanding In-context Learning</a:t>
            </a:r>
            <a:endParaRPr sz="800"/>
          </a:p>
        </p:txBody>
      </p:sp>
      <p:sp>
        <p:nvSpPr>
          <p:cNvPr id="366" name="Google Shape;366;p58"/>
          <p:cNvSpPr txBox="1"/>
          <p:nvPr/>
        </p:nvSpPr>
        <p:spPr>
          <a:xfrm>
            <a:off x="394825" y="627075"/>
            <a:ext cx="8215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lay terms, it seems like LLMs are able to “get it” what user wants them to do from the few-shot demonstrations.</a:t>
            </a:r>
            <a:endParaRPr/>
          </a:p>
        </p:txBody>
      </p:sp>
      <p:pic>
        <p:nvPicPr>
          <p:cNvPr id="367" name="Google Shape;367;p58"/>
          <p:cNvPicPr preferRelativeResize="0"/>
          <p:nvPr/>
        </p:nvPicPr>
        <p:blipFill rotWithShape="1">
          <a:blip r:embed="rId3">
            <a:alphaModFix/>
          </a:blip>
          <a:srcRect b="0" l="50891" r="0" t="0"/>
          <a:stretch/>
        </p:blipFill>
        <p:spPr>
          <a:xfrm>
            <a:off x="5179151" y="1413975"/>
            <a:ext cx="3085724" cy="2829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learning</a:t>
            </a:r>
            <a:endParaRPr/>
          </a:p>
        </p:txBody>
      </p:sp>
      <p:sp>
        <p:nvSpPr>
          <p:cNvPr id="373" name="Google Shape;373;p59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74" name="Google Shape;374;p59"/>
          <p:cNvSpPr txBox="1"/>
          <p:nvPr/>
        </p:nvSpPr>
        <p:spPr>
          <a:xfrm>
            <a:off x="5835300" y="4828050"/>
            <a:ext cx="330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Large Language Models as Optimizers</a:t>
            </a:r>
            <a:endParaRPr sz="800"/>
          </a:p>
        </p:txBody>
      </p:sp>
      <p:pic>
        <p:nvPicPr>
          <p:cNvPr id="375" name="Google Shape;375;p59"/>
          <p:cNvPicPr preferRelativeResize="0"/>
          <p:nvPr/>
        </p:nvPicPr>
        <p:blipFill rotWithShape="1">
          <a:blip r:embed="rId4">
            <a:alphaModFix/>
          </a:blip>
          <a:srcRect b="0" l="0" r="0" t="49034"/>
          <a:stretch/>
        </p:blipFill>
        <p:spPr>
          <a:xfrm>
            <a:off x="191875" y="3435162"/>
            <a:ext cx="8839200" cy="1392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6" name="Google Shape;376;p59"/>
          <p:cNvSpPr txBox="1"/>
          <p:nvPr/>
        </p:nvSpPr>
        <p:spPr>
          <a:xfrm>
            <a:off x="394825" y="627075"/>
            <a:ext cx="690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can approximately solve </a:t>
            </a:r>
            <a:r>
              <a:rPr i="1" lang="en"/>
              <a:t>Traveling Salesman Problem</a:t>
            </a:r>
            <a:r>
              <a:rPr lang="en"/>
              <a:t> out of the box:</a:t>
            </a:r>
            <a:endParaRPr/>
          </a:p>
        </p:txBody>
      </p:sp>
      <p:grpSp>
        <p:nvGrpSpPr>
          <p:cNvPr id="377" name="Google Shape;377;p59"/>
          <p:cNvGrpSpPr/>
          <p:nvPr/>
        </p:nvGrpSpPr>
        <p:grpSpPr>
          <a:xfrm>
            <a:off x="1564125" y="1027275"/>
            <a:ext cx="5986226" cy="2310809"/>
            <a:chOff x="1564125" y="1027275"/>
            <a:chExt cx="5986226" cy="2310809"/>
          </a:xfrm>
        </p:grpSpPr>
        <p:pic>
          <p:nvPicPr>
            <p:cNvPr id="378" name="Google Shape;378;p59"/>
            <p:cNvPicPr preferRelativeResize="0"/>
            <p:nvPr/>
          </p:nvPicPr>
          <p:blipFill rotWithShape="1">
            <a:blip r:embed="rId5">
              <a:alphaModFix/>
            </a:blip>
            <a:srcRect b="59427" l="0" r="0" t="0"/>
            <a:stretch/>
          </p:blipFill>
          <p:spPr>
            <a:xfrm>
              <a:off x="1564125" y="1027275"/>
              <a:ext cx="5986226" cy="169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9" name="Google Shape;379;p59"/>
            <p:cNvPicPr preferRelativeResize="0"/>
            <p:nvPr/>
          </p:nvPicPr>
          <p:blipFill rotWithShape="1">
            <a:blip r:embed="rId5">
              <a:alphaModFix/>
            </a:blip>
            <a:srcRect b="0" l="0" r="0" t="85364"/>
            <a:stretch/>
          </p:blipFill>
          <p:spPr>
            <a:xfrm>
              <a:off x="1564125" y="2725500"/>
              <a:ext cx="5986226" cy="61258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0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learning</a:t>
            </a:r>
            <a:endParaRPr/>
          </a:p>
        </p:txBody>
      </p:sp>
      <p:sp>
        <p:nvSpPr>
          <p:cNvPr id="385" name="Google Shape;385;p60"/>
          <p:cNvSpPr txBox="1"/>
          <p:nvPr/>
        </p:nvSpPr>
        <p:spPr>
          <a:xfrm>
            <a:off x="6144000" y="4820400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386" name="Google Shape;386;p60"/>
          <p:cNvSpPr txBox="1"/>
          <p:nvPr/>
        </p:nvSpPr>
        <p:spPr>
          <a:xfrm>
            <a:off x="5835300" y="4828050"/>
            <a:ext cx="330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Large Language Models as General Pattern Machines</a:t>
            </a:r>
            <a:endParaRPr sz="800"/>
          </a:p>
        </p:txBody>
      </p:sp>
      <p:pic>
        <p:nvPicPr>
          <p:cNvPr id="387" name="Google Shape;38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750" y="666525"/>
            <a:ext cx="5530503" cy="416151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1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learning</a:t>
            </a:r>
            <a:endParaRPr/>
          </a:p>
        </p:txBody>
      </p:sp>
      <p:pic>
        <p:nvPicPr>
          <p:cNvPr id="393" name="Google Shape;393;p61"/>
          <p:cNvPicPr preferRelativeResize="0"/>
          <p:nvPr/>
        </p:nvPicPr>
        <p:blipFill rotWithShape="1">
          <a:blip r:embed="rId3">
            <a:alphaModFix/>
          </a:blip>
          <a:srcRect b="21703" l="0" r="0" t="0"/>
          <a:stretch/>
        </p:blipFill>
        <p:spPr>
          <a:xfrm>
            <a:off x="1350775" y="1292638"/>
            <a:ext cx="6442426" cy="3072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4" name="Google Shape;394;p61"/>
          <p:cNvSpPr txBox="1"/>
          <p:nvPr/>
        </p:nvSpPr>
        <p:spPr>
          <a:xfrm>
            <a:off x="5835300" y="4712400"/>
            <a:ext cx="330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4"/>
              </a:rPr>
              <a:t>In-Context Learning in Large Language Models Learns Label Relationships but Is Not Conventional Learning</a:t>
            </a:r>
            <a:endParaRPr/>
          </a:p>
        </p:txBody>
      </p:sp>
      <p:sp>
        <p:nvSpPr>
          <p:cNvPr id="395" name="Google Shape;395;p61"/>
          <p:cNvSpPr txBox="1"/>
          <p:nvPr/>
        </p:nvSpPr>
        <p:spPr>
          <a:xfrm>
            <a:off x="394825" y="627075"/>
            <a:ext cx="690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Not just the Accuracy improves, but the also the Entropy and the Log Likelihood suggest an underlying in-context loss function.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2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Induction heads</a:t>
            </a:r>
            <a:endParaRPr/>
          </a:p>
        </p:txBody>
      </p:sp>
      <p:sp>
        <p:nvSpPr>
          <p:cNvPr id="401" name="Google Shape;401;p62"/>
          <p:cNvSpPr txBox="1"/>
          <p:nvPr/>
        </p:nvSpPr>
        <p:spPr>
          <a:xfrm>
            <a:off x="6286800" y="4835700"/>
            <a:ext cx="2857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3"/>
              </a:rPr>
              <a:t>In-context Learning and Induction Heads</a:t>
            </a:r>
            <a:endParaRPr sz="800"/>
          </a:p>
        </p:txBody>
      </p:sp>
      <p:sp>
        <p:nvSpPr>
          <p:cNvPr id="402" name="Google Shape;402;p62"/>
          <p:cNvSpPr txBox="1"/>
          <p:nvPr/>
        </p:nvSpPr>
        <p:spPr>
          <a:xfrm>
            <a:off x="273050" y="1194150"/>
            <a:ext cx="3600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“The </a:t>
            </a:r>
            <a:r>
              <a:rPr lang="en">
                <a:solidFill>
                  <a:schemeClr val="accent1"/>
                </a:solidFill>
              </a:rPr>
              <a:t>first attention head</a:t>
            </a:r>
            <a:r>
              <a:rPr lang="en">
                <a:solidFill>
                  <a:schemeClr val="dk1"/>
                </a:solidFill>
              </a:rPr>
              <a:t> copies information from the previous token</a:t>
            </a:r>
            <a:r>
              <a:rPr lang="en">
                <a:solidFill>
                  <a:schemeClr val="dk1"/>
                </a:solidFill>
              </a:rPr>
              <a:t> into each token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This makes it possible for the </a:t>
            </a:r>
            <a:r>
              <a:rPr lang="en">
                <a:solidFill>
                  <a:schemeClr val="accent1"/>
                </a:solidFill>
              </a:rPr>
              <a:t>second attention head</a:t>
            </a:r>
            <a:r>
              <a:rPr lang="en">
                <a:solidFill>
                  <a:schemeClr val="dk1"/>
                </a:solidFill>
              </a:rPr>
              <a:t> (which we call the "induction head") to attend to tokens based on what happened before them, rather than their own content.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That is, the </a:t>
            </a:r>
            <a:r>
              <a:rPr lang="en">
                <a:solidFill>
                  <a:schemeClr val="accent1"/>
                </a:solidFill>
              </a:rPr>
              <a:t>two heads working together</a:t>
            </a:r>
            <a:r>
              <a:rPr lang="en">
                <a:solidFill>
                  <a:schemeClr val="dk1"/>
                </a:solidFill>
              </a:rPr>
              <a:t> and cause the sequence </a:t>
            </a:r>
            <a:r>
              <a:rPr lang="en">
                <a:solidFill>
                  <a:schemeClr val="dk1"/>
                </a:solidFill>
                <a:highlight>
                  <a:srgbClr val="FAFAFA"/>
                </a:highlight>
              </a:rPr>
              <a:t>…[A][B]…[A]</a:t>
            </a:r>
            <a:r>
              <a:rPr lang="en">
                <a:solidFill>
                  <a:schemeClr val="dk1"/>
                </a:solidFill>
              </a:rPr>
              <a:t> to be more likely to be completed with </a:t>
            </a:r>
            <a:r>
              <a:rPr lang="en">
                <a:solidFill>
                  <a:schemeClr val="dk1"/>
                </a:solidFill>
                <a:highlight>
                  <a:srgbClr val="FAFAFA"/>
                </a:highlight>
              </a:rPr>
              <a:t>[B]</a:t>
            </a:r>
            <a:r>
              <a:rPr lang="en">
                <a:solidFill>
                  <a:schemeClr val="dk1"/>
                </a:solidFill>
              </a:rPr>
              <a:t>.”</a:t>
            </a:r>
            <a:endParaRPr b="1"/>
          </a:p>
        </p:txBody>
      </p:sp>
      <p:pic>
        <p:nvPicPr>
          <p:cNvPr id="403" name="Google Shape;40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900" y="978375"/>
            <a:ext cx="4041852" cy="11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1900" y="2285992"/>
            <a:ext cx="4965851" cy="2231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3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</a:t>
            </a:r>
            <a:r>
              <a:rPr lang="en"/>
              <a:t>l</a:t>
            </a:r>
            <a:r>
              <a:rPr lang="en"/>
              <a:t>earn </a:t>
            </a:r>
            <a:r>
              <a:rPr lang="en"/>
              <a:t>i</a:t>
            </a:r>
            <a:r>
              <a:rPr lang="en"/>
              <a:t>n-context by gradient descent</a:t>
            </a:r>
            <a:endParaRPr/>
          </a:p>
        </p:txBody>
      </p:sp>
      <p:grpSp>
        <p:nvGrpSpPr>
          <p:cNvPr id="410" name="Google Shape;410;p63"/>
          <p:cNvGrpSpPr/>
          <p:nvPr/>
        </p:nvGrpSpPr>
        <p:grpSpPr>
          <a:xfrm>
            <a:off x="2782387" y="685300"/>
            <a:ext cx="2979373" cy="1810438"/>
            <a:chOff x="2782388" y="685300"/>
            <a:chExt cx="2979373" cy="1810438"/>
          </a:xfrm>
        </p:grpSpPr>
        <p:sp>
          <p:nvSpPr>
            <p:cNvPr id="411" name="Google Shape;411;p63"/>
            <p:cNvSpPr/>
            <p:nvPr/>
          </p:nvSpPr>
          <p:spPr>
            <a:xfrm>
              <a:off x="5136498" y="2057738"/>
              <a:ext cx="425100" cy="438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12" name="Google Shape;412;p63"/>
            <p:cNvSpPr/>
            <p:nvPr/>
          </p:nvSpPr>
          <p:spPr>
            <a:xfrm>
              <a:off x="3022974" y="2057725"/>
              <a:ext cx="1932300" cy="438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674EA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pic>
          <p:nvPicPr>
            <p:cNvPr id="413" name="Google Shape;413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08480" y="2309298"/>
              <a:ext cx="68323" cy="11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" name="Google Shape;414;p6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25229" y="2125334"/>
              <a:ext cx="1327913" cy="11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Google Shape;415;p6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83873" y="2317016"/>
              <a:ext cx="564024" cy="111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20444" y="2117629"/>
              <a:ext cx="257293" cy="87088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17" name="Google Shape;417;p63"/>
            <p:cNvCxnSpPr/>
            <p:nvPr/>
          </p:nvCxnSpPr>
          <p:spPr>
            <a:xfrm rot="10800000">
              <a:off x="5355094" y="1684854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8" name="Google Shape;418;p63"/>
            <p:cNvCxnSpPr/>
            <p:nvPr/>
          </p:nvCxnSpPr>
          <p:spPr>
            <a:xfrm rot="10800000">
              <a:off x="4876958" y="1684842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19" name="Google Shape;419;p63"/>
            <p:cNvCxnSpPr/>
            <p:nvPr/>
          </p:nvCxnSpPr>
          <p:spPr>
            <a:xfrm rot="10800000">
              <a:off x="4532655" y="1684842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0" name="Google Shape;420;p63"/>
            <p:cNvCxnSpPr/>
            <p:nvPr/>
          </p:nvCxnSpPr>
          <p:spPr>
            <a:xfrm rot="10800000">
              <a:off x="3155442" y="1684842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1" name="Google Shape;421;p63"/>
            <p:cNvCxnSpPr/>
            <p:nvPr/>
          </p:nvCxnSpPr>
          <p:spPr>
            <a:xfrm rot="10800000">
              <a:off x="3499745" y="1684842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2" name="Google Shape;422;p63"/>
            <p:cNvCxnSpPr/>
            <p:nvPr/>
          </p:nvCxnSpPr>
          <p:spPr>
            <a:xfrm rot="10800000">
              <a:off x="3844048" y="1684842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3" name="Google Shape;423;p63"/>
            <p:cNvCxnSpPr/>
            <p:nvPr/>
          </p:nvCxnSpPr>
          <p:spPr>
            <a:xfrm rot="10800000">
              <a:off x="4188352" y="1684842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24" name="Google Shape;424;p63"/>
            <p:cNvCxnSpPr/>
            <p:nvPr/>
          </p:nvCxnSpPr>
          <p:spPr>
            <a:xfrm>
              <a:off x="5059113" y="1705000"/>
              <a:ext cx="0" cy="7872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25" name="Google Shape;425;p63"/>
            <p:cNvGrpSpPr/>
            <p:nvPr/>
          </p:nvGrpSpPr>
          <p:grpSpPr>
            <a:xfrm>
              <a:off x="3029087" y="685300"/>
              <a:ext cx="2732673" cy="1334875"/>
              <a:chOff x="684650" y="1086200"/>
              <a:chExt cx="2732673" cy="1334875"/>
            </a:xfrm>
          </p:grpSpPr>
          <p:grpSp>
            <p:nvGrpSpPr>
              <p:cNvPr id="426" name="Google Shape;426;p63"/>
              <p:cNvGrpSpPr/>
              <p:nvPr/>
            </p:nvGrpSpPr>
            <p:grpSpPr>
              <a:xfrm>
                <a:off x="684650" y="1086200"/>
                <a:ext cx="2732673" cy="1334875"/>
                <a:chOff x="684650" y="1086200"/>
                <a:chExt cx="2732673" cy="1334875"/>
              </a:xfrm>
            </p:grpSpPr>
            <p:sp>
              <p:nvSpPr>
                <p:cNvPr id="427" name="Google Shape;427;p63"/>
                <p:cNvSpPr/>
                <p:nvPr/>
              </p:nvSpPr>
              <p:spPr>
                <a:xfrm>
                  <a:off x="684650" y="1682900"/>
                  <a:ext cx="2532600" cy="331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19050">
                  <a:solidFill>
                    <a:srgbClr val="674E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100">
                      <a:solidFill>
                        <a:srgbClr val="FF0000"/>
                      </a:solidFill>
                    </a:rPr>
                    <a:t>Gradient descent</a:t>
                  </a:r>
                  <a:r>
                    <a:rPr lang="en" sz="1100"/>
                    <a:t> by SA-layer </a:t>
                  </a:r>
                  <a:endParaRPr sz="11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8" name="Google Shape;428;p63"/>
                <p:cNvSpPr/>
                <p:nvPr/>
              </p:nvSpPr>
              <p:spPr>
                <a:xfrm>
                  <a:off x="2465475" y="1086200"/>
                  <a:ext cx="749100" cy="2520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FFFFF"/>
                </a:solidFill>
                <a:ln cap="flat" cmpd="sng" w="19050">
                  <a:solidFill>
                    <a:srgbClr val="674EA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595959"/>
                    </a:solidFill>
                  </a:endParaRPr>
                </a:p>
              </p:txBody>
            </p:sp>
            <p:cxnSp>
              <p:nvCxnSpPr>
                <p:cNvPr id="429" name="Google Shape;429;p63"/>
                <p:cNvCxnSpPr/>
                <p:nvPr/>
              </p:nvCxnSpPr>
              <p:spPr>
                <a:xfrm rot="10800000">
                  <a:off x="3006506" y="1394279"/>
                  <a:ext cx="0" cy="24870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999999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430" name="Google Shape;430;p63"/>
                <p:cNvSpPr/>
                <p:nvPr/>
              </p:nvSpPr>
              <p:spPr>
                <a:xfrm>
                  <a:off x="1412225" y="2222600"/>
                  <a:ext cx="1620046" cy="198475"/>
                </a:xfrm>
                <a:custGeom>
                  <a:rect b="b" l="l" r="r" t="t"/>
                  <a:pathLst>
                    <a:path extrusionOk="0" h="7939" w="50821">
                      <a:moveTo>
                        <a:pt x="0" y="7750"/>
                      </a:moveTo>
                      <a:cubicBezTo>
                        <a:pt x="4282" y="6459"/>
                        <a:pt x="17224" y="-27"/>
                        <a:pt x="25694" y="4"/>
                      </a:cubicBezTo>
                      <a:cubicBezTo>
                        <a:pt x="34164" y="36"/>
                        <a:pt x="46633" y="6617"/>
                        <a:pt x="50821" y="7939"/>
                      </a:cubicBezTo>
                    </a:path>
                  </a:pathLst>
                </a:custGeom>
                <a:noFill/>
                <a:ln cap="flat" cmpd="sng" w="19050">
                  <a:solidFill>
                    <a:srgbClr val="FF0000"/>
                  </a:solidFill>
                  <a:prstDash val="solid"/>
                  <a:round/>
                  <a:headEnd len="med" w="med" type="triangle"/>
                  <a:tailEnd len="med" w="med" type="triangle"/>
                </a:ln>
              </p:spPr>
            </p:sp>
            <p:pic>
              <p:nvPicPr>
                <p:cNvPr id="431" name="Google Shape;431;p6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3097968" y="2255831"/>
                  <a:ext cx="319355" cy="132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32" name="Google Shape;432;p63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39224" y="1139950"/>
                <a:ext cx="608902" cy="132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33" name="Google Shape;433;p63"/>
            <p:cNvSpPr/>
            <p:nvPr/>
          </p:nvSpPr>
          <p:spPr>
            <a:xfrm rot="-5400000">
              <a:off x="2785088" y="1341025"/>
              <a:ext cx="192600" cy="198000"/>
            </a:xfrm>
            <a:prstGeom prst="curvedDownArrow">
              <a:avLst>
                <a:gd fmla="val 25000" name="adj1"/>
                <a:gd fmla="val 45518" name="adj2"/>
                <a:gd fmla="val 25000" name="adj3"/>
              </a:avLst>
            </a:prstGeom>
            <a:solidFill>
              <a:srgbClr val="674E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4" name="Google Shape;434;p63"/>
          <p:cNvSpPr txBox="1"/>
          <p:nvPr/>
        </p:nvSpPr>
        <p:spPr>
          <a:xfrm>
            <a:off x="6144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9"/>
              </a:rPr>
              <a:t>Transformers learn in-context by gradient descent</a:t>
            </a:r>
            <a:endParaRPr/>
          </a:p>
        </p:txBody>
      </p:sp>
      <p:grpSp>
        <p:nvGrpSpPr>
          <p:cNvPr id="435" name="Google Shape;435;p63"/>
          <p:cNvGrpSpPr/>
          <p:nvPr/>
        </p:nvGrpSpPr>
        <p:grpSpPr>
          <a:xfrm>
            <a:off x="753500" y="2725100"/>
            <a:ext cx="6862800" cy="615600"/>
            <a:chOff x="4038225" y="2821225"/>
            <a:chExt cx="6862800" cy="615600"/>
          </a:xfrm>
        </p:grpSpPr>
        <p:sp>
          <p:nvSpPr>
            <p:cNvPr id="436" name="Google Shape;436;p63"/>
            <p:cNvSpPr txBox="1"/>
            <p:nvPr/>
          </p:nvSpPr>
          <p:spPr>
            <a:xfrm>
              <a:off x="4038225" y="2821225"/>
              <a:ext cx="6862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SzPts val="1400"/>
                <a:buChar char="●"/>
              </a:pPr>
              <a:r>
                <a:rPr b="1" lang="en"/>
                <a:t>Task</a:t>
              </a:r>
              <a:r>
                <a:rPr lang="en"/>
                <a:t>: </a:t>
              </a:r>
              <a:r>
                <a:rPr lang="en">
                  <a:solidFill>
                    <a:srgbClr val="000000"/>
                  </a:solidFill>
                </a:rPr>
                <a:t>Attention layer </a:t>
              </a:r>
              <a:r>
                <a:rPr lang="en">
                  <a:solidFill>
                    <a:srgbClr val="000000"/>
                  </a:solidFill>
                </a:rPr>
                <a:t>learns linear model</a:t>
              </a:r>
              <a:r>
                <a:rPr b="1" lang="en"/>
                <a:t>         </a:t>
              </a:r>
              <a:r>
                <a:rPr lang="en">
                  <a:solidFill>
                    <a:srgbClr val="000000"/>
                  </a:solidFill>
                </a:rPr>
                <a:t>on training data                     and predicts on</a:t>
              </a:r>
              <a:r>
                <a:rPr lang="en"/>
                <a:t> </a:t>
              </a:r>
              <a:r>
                <a:rPr lang="en">
                  <a:solidFill>
                    <a:srgbClr val="000000"/>
                  </a:solidFill>
                </a:rPr>
                <a:t>test data         .</a:t>
              </a:r>
              <a:endParaRPr/>
            </a:p>
          </p:txBody>
        </p:sp>
        <p:pic>
          <p:nvPicPr>
            <p:cNvPr id="437" name="Google Shape;437;p6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9481800" y="2905925"/>
              <a:ext cx="933925" cy="213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38" name="Google Shape;438;p63" title="Chart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7850" y="829225"/>
            <a:ext cx="1932299" cy="1456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53387" y="1276700"/>
            <a:ext cx="367100" cy="1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80705" y="616975"/>
            <a:ext cx="2285444" cy="2000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1" name="Google Shape;441;p63"/>
          <p:cNvGrpSpPr/>
          <p:nvPr/>
        </p:nvGrpSpPr>
        <p:grpSpPr>
          <a:xfrm>
            <a:off x="753500" y="3340688"/>
            <a:ext cx="7454400" cy="1262100"/>
            <a:chOff x="753500" y="3340688"/>
            <a:chExt cx="7454400" cy="1262100"/>
          </a:xfrm>
        </p:grpSpPr>
        <p:pic>
          <p:nvPicPr>
            <p:cNvPr id="442" name="Google Shape;442;p63"/>
            <p:cNvPicPr preferRelativeResize="0"/>
            <p:nvPr/>
          </p:nvPicPr>
          <p:blipFill rotWithShape="1">
            <a:blip r:embed="rId14">
              <a:alphaModFix/>
            </a:blip>
            <a:srcRect b="9" l="0" r="0" t="9795"/>
            <a:stretch/>
          </p:blipFill>
          <p:spPr>
            <a:xfrm>
              <a:off x="1414500" y="3919425"/>
              <a:ext cx="3817227" cy="224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6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213825" y="3797000"/>
              <a:ext cx="2436975" cy="51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63"/>
            <p:cNvSpPr txBox="1"/>
            <p:nvPr/>
          </p:nvSpPr>
          <p:spPr>
            <a:xfrm>
              <a:off x="753500" y="3340688"/>
              <a:ext cx="74544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">
                  <a:solidFill>
                    <a:schemeClr val="dk1"/>
                  </a:solidFill>
                </a:rPr>
                <a:t>A </a:t>
              </a:r>
              <a:r>
                <a:rPr lang="en">
                  <a:solidFill>
                    <a:schemeClr val="accent1"/>
                  </a:solidFill>
                </a:rPr>
                <a:t>single linear</a:t>
              </a:r>
              <a:r>
                <a:rPr lang="en">
                  <a:solidFill>
                    <a:schemeClr val="dk1"/>
                  </a:solidFill>
                </a:rPr>
                <a:t> self-attention layer can implement a single gradient descent step on squared error loss and this solution is optimal:</a:t>
              </a:r>
              <a:endParaRPr>
                <a:solidFill>
                  <a:schemeClr val="dk1"/>
                </a:solidFill>
              </a:endParaRPr>
            </a:p>
            <a:p>
              <a:pPr indent="0" lvl="0" marL="9144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1">
                <a:solidFill>
                  <a:schemeClr val="dk1"/>
                </a:solidFill>
              </a:endParaRPr>
            </a:p>
            <a:p>
              <a:pPr indent="-3175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Char char="●"/>
              </a:pPr>
              <a:r>
                <a:rPr lang="en">
                  <a:solidFill>
                    <a:schemeClr val="accent1"/>
                  </a:solidFill>
                </a:rPr>
                <a:t>Multiple linear</a:t>
              </a:r>
              <a:r>
                <a:rPr lang="en">
                  <a:solidFill>
                    <a:schemeClr val="dk1"/>
                  </a:solidFill>
                </a:rPr>
                <a:t> self-attention layers can implement a preconditioned gradient descent.</a:t>
              </a:r>
              <a:endParaRPr/>
            </a:p>
          </p:txBody>
        </p:sp>
      </p:grpSp>
      <p:pic>
        <p:nvPicPr>
          <p:cNvPr id="445" name="Google Shape;4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2025" y="3104125"/>
            <a:ext cx="367100" cy="1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516650" y="2856669"/>
            <a:ext cx="367103" cy="1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/>
          <p:nvPr>
            <p:ph type="title"/>
          </p:nvPr>
        </p:nvSpPr>
        <p:spPr>
          <a:xfrm>
            <a:off x="0" y="0"/>
            <a:ext cx="91440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learn in-context by gradient descent</a:t>
            </a:r>
            <a:endParaRPr/>
          </a:p>
        </p:txBody>
      </p:sp>
      <p:sp>
        <p:nvSpPr>
          <p:cNvPr id="452" name="Google Shape;452;p64"/>
          <p:cNvSpPr/>
          <p:nvPr/>
        </p:nvSpPr>
        <p:spPr>
          <a:xfrm>
            <a:off x="2392560" y="2368538"/>
            <a:ext cx="425100" cy="43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04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4"/>
          <p:cNvSpPr/>
          <p:nvPr/>
        </p:nvSpPr>
        <p:spPr>
          <a:xfrm>
            <a:off x="279036" y="2368525"/>
            <a:ext cx="1932300" cy="438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04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4543" y="2620098"/>
            <a:ext cx="68323" cy="11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292" y="2436134"/>
            <a:ext cx="1327913" cy="11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9936" y="2627816"/>
            <a:ext cx="564024" cy="11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76506" y="2428429"/>
            <a:ext cx="257293" cy="87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8" name="Google Shape;458;p64"/>
          <p:cNvCxnSpPr/>
          <p:nvPr/>
        </p:nvCxnSpPr>
        <p:spPr>
          <a:xfrm rot="10800000">
            <a:off x="2611156" y="1995654"/>
            <a:ext cx="0" cy="248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9" name="Google Shape;459;p64"/>
          <p:cNvCxnSpPr/>
          <p:nvPr/>
        </p:nvCxnSpPr>
        <p:spPr>
          <a:xfrm rot="10800000">
            <a:off x="2133020" y="1995642"/>
            <a:ext cx="0" cy="248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0" name="Google Shape;460;p64"/>
          <p:cNvCxnSpPr/>
          <p:nvPr/>
        </p:nvCxnSpPr>
        <p:spPr>
          <a:xfrm rot="10800000">
            <a:off x="1788717" y="1995642"/>
            <a:ext cx="0" cy="248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1" name="Google Shape;461;p64"/>
          <p:cNvCxnSpPr/>
          <p:nvPr/>
        </p:nvCxnSpPr>
        <p:spPr>
          <a:xfrm rot="10800000">
            <a:off x="411505" y="1995642"/>
            <a:ext cx="0" cy="248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64"/>
          <p:cNvCxnSpPr/>
          <p:nvPr/>
        </p:nvCxnSpPr>
        <p:spPr>
          <a:xfrm rot="10800000">
            <a:off x="755808" y="1995642"/>
            <a:ext cx="0" cy="248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p64"/>
          <p:cNvCxnSpPr/>
          <p:nvPr/>
        </p:nvCxnSpPr>
        <p:spPr>
          <a:xfrm rot="10800000">
            <a:off x="1100111" y="1995642"/>
            <a:ext cx="0" cy="248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p64"/>
          <p:cNvCxnSpPr/>
          <p:nvPr/>
        </p:nvCxnSpPr>
        <p:spPr>
          <a:xfrm rot="10800000">
            <a:off x="1444414" y="1995642"/>
            <a:ext cx="0" cy="248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65" name="Google Shape;465;p64"/>
          <p:cNvGrpSpPr/>
          <p:nvPr/>
        </p:nvGrpSpPr>
        <p:grpSpPr>
          <a:xfrm>
            <a:off x="273057" y="2915006"/>
            <a:ext cx="2631225" cy="1331101"/>
            <a:chOff x="273057" y="2915006"/>
            <a:chExt cx="2631225" cy="1331101"/>
          </a:xfrm>
        </p:grpSpPr>
        <p:sp>
          <p:nvSpPr>
            <p:cNvPr id="466" name="Google Shape;466;p64"/>
            <p:cNvSpPr/>
            <p:nvPr/>
          </p:nvSpPr>
          <p:spPr>
            <a:xfrm>
              <a:off x="1832682" y="3598269"/>
              <a:ext cx="1071600" cy="647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64"/>
            <p:cNvSpPr/>
            <p:nvPr/>
          </p:nvSpPr>
          <p:spPr>
            <a:xfrm>
              <a:off x="273057" y="3272442"/>
              <a:ext cx="2550900" cy="3273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Copy by </a:t>
              </a:r>
              <a:r>
                <a:rPr b="1" lang="en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softmax</a:t>
              </a:r>
              <a:r>
                <a:rPr lang="en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SA-layer</a:t>
              </a:r>
              <a:endParaRPr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8" name="Google Shape;468;p64"/>
            <p:cNvCxnSpPr/>
            <p:nvPr/>
          </p:nvCxnSpPr>
          <p:spPr>
            <a:xfrm rot="10800000">
              <a:off x="2611156" y="2915006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69" name="Google Shape;469;p64"/>
            <p:cNvCxnSpPr/>
            <p:nvPr/>
          </p:nvCxnSpPr>
          <p:spPr>
            <a:xfrm rot="10800000">
              <a:off x="2611156" y="3674126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0" name="Google Shape;470;p64"/>
            <p:cNvCxnSpPr/>
            <p:nvPr/>
          </p:nvCxnSpPr>
          <p:spPr>
            <a:xfrm rot="10800000">
              <a:off x="2133020" y="3674113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1" name="Google Shape;471;p64"/>
            <p:cNvCxnSpPr/>
            <p:nvPr/>
          </p:nvCxnSpPr>
          <p:spPr>
            <a:xfrm rot="10800000">
              <a:off x="1788717" y="3674113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2" name="Google Shape;472;p64"/>
            <p:cNvCxnSpPr/>
            <p:nvPr/>
          </p:nvCxnSpPr>
          <p:spPr>
            <a:xfrm rot="10800000">
              <a:off x="411505" y="3674113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3" name="Google Shape;473;p64"/>
            <p:cNvCxnSpPr/>
            <p:nvPr/>
          </p:nvCxnSpPr>
          <p:spPr>
            <a:xfrm rot="10800000">
              <a:off x="755808" y="3674113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4" name="Google Shape;474;p64"/>
            <p:cNvCxnSpPr/>
            <p:nvPr/>
          </p:nvCxnSpPr>
          <p:spPr>
            <a:xfrm rot="10800000">
              <a:off x="1100111" y="3674113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75" name="Google Shape;475;p64"/>
            <p:cNvCxnSpPr/>
            <p:nvPr/>
          </p:nvCxnSpPr>
          <p:spPr>
            <a:xfrm rot="10800000">
              <a:off x="1444414" y="3674113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B7B7B7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76" name="Google Shape;476;p64"/>
            <p:cNvSpPr/>
            <p:nvPr/>
          </p:nvSpPr>
          <p:spPr>
            <a:xfrm>
              <a:off x="2398788" y="3997407"/>
              <a:ext cx="425100" cy="24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64"/>
            <p:cNvSpPr/>
            <p:nvPr/>
          </p:nvSpPr>
          <p:spPr>
            <a:xfrm>
              <a:off x="285139" y="3997407"/>
              <a:ext cx="1932300" cy="2487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9050">
              <a:solidFill>
                <a:srgbClr val="30488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78" name="Google Shape;478;p64"/>
            <p:cNvCxnSpPr/>
            <p:nvPr/>
          </p:nvCxnSpPr>
          <p:spPr>
            <a:xfrm>
              <a:off x="2315177" y="3685492"/>
              <a:ext cx="0" cy="5427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</p:cxnSp>
        <p:pic>
          <p:nvPicPr>
            <p:cNvPr id="479" name="Google Shape;479;p6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482781" y="4063258"/>
              <a:ext cx="257293" cy="87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6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77567" y="4074304"/>
              <a:ext cx="1770035" cy="947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1" name="Google Shape;481;p64"/>
            <p:cNvCxnSpPr/>
            <p:nvPr/>
          </p:nvCxnSpPr>
          <p:spPr>
            <a:xfrm rot="10800000">
              <a:off x="2133020" y="2922575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2" name="Google Shape;482;p64"/>
            <p:cNvCxnSpPr/>
            <p:nvPr/>
          </p:nvCxnSpPr>
          <p:spPr>
            <a:xfrm rot="10800000">
              <a:off x="1788717" y="2922575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3" name="Google Shape;483;p64"/>
            <p:cNvCxnSpPr/>
            <p:nvPr/>
          </p:nvCxnSpPr>
          <p:spPr>
            <a:xfrm rot="10800000">
              <a:off x="411505" y="2922575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4" name="Google Shape;484;p64"/>
            <p:cNvCxnSpPr/>
            <p:nvPr/>
          </p:nvCxnSpPr>
          <p:spPr>
            <a:xfrm rot="10800000">
              <a:off x="755808" y="2922575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5" name="Google Shape;485;p64"/>
            <p:cNvCxnSpPr/>
            <p:nvPr/>
          </p:nvCxnSpPr>
          <p:spPr>
            <a:xfrm rot="10800000">
              <a:off x="1100111" y="2922575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86" name="Google Shape;486;p64"/>
            <p:cNvCxnSpPr/>
            <p:nvPr/>
          </p:nvCxnSpPr>
          <p:spPr>
            <a:xfrm rot="10800000">
              <a:off x="1444414" y="2922575"/>
              <a:ext cx="0" cy="248700"/>
            </a:xfrm>
            <a:prstGeom prst="straightConnector1">
              <a:avLst/>
            </a:prstGeom>
            <a:noFill/>
            <a:ln cap="flat" cmpd="sng" w="19050">
              <a:solidFill>
                <a:srgbClr val="9999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487" name="Google Shape;487;p64"/>
          <p:cNvCxnSpPr/>
          <p:nvPr/>
        </p:nvCxnSpPr>
        <p:spPr>
          <a:xfrm>
            <a:off x="2315175" y="2015800"/>
            <a:ext cx="0" cy="7662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8" name="Google Shape;488;p64"/>
          <p:cNvSpPr/>
          <p:nvPr/>
        </p:nvSpPr>
        <p:spPr>
          <a:xfrm>
            <a:off x="285150" y="1592800"/>
            <a:ext cx="2532600" cy="331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04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linear SA-layer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4"/>
          <p:cNvSpPr/>
          <p:nvPr/>
        </p:nvSpPr>
        <p:spPr>
          <a:xfrm>
            <a:off x="2147600" y="996100"/>
            <a:ext cx="667500" cy="252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048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0" name="Google Shape;490;p64"/>
          <p:cNvCxnSpPr/>
          <p:nvPr/>
        </p:nvCxnSpPr>
        <p:spPr>
          <a:xfrm rot="10800000">
            <a:off x="2607006" y="1304179"/>
            <a:ext cx="0" cy="2487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91" name="Google Shape;491;p6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15893" y="1062874"/>
            <a:ext cx="548700" cy="1361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64"/>
          <p:cNvGrpSpPr/>
          <p:nvPr/>
        </p:nvGrpSpPr>
        <p:grpSpPr>
          <a:xfrm>
            <a:off x="3578425" y="907475"/>
            <a:ext cx="5239200" cy="3258025"/>
            <a:chOff x="3578425" y="755075"/>
            <a:chExt cx="5239200" cy="3258025"/>
          </a:xfrm>
        </p:grpSpPr>
        <p:pic>
          <p:nvPicPr>
            <p:cNvPr id="493" name="Google Shape;493;p64"/>
            <p:cNvPicPr preferRelativeResize="0"/>
            <p:nvPr/>
          </p:nvPicPr>
          <p:blipFill rotWithShape="1">
            <a:blip r:embed="rId9">
              <a:alphaModFix/>
            </a:blip>
            <a:srcRect b="0" l="0" r="49834" t="0"/>
            <a:stretch/>
          </p:blipFill>
          <p:spPr>
            <a:xfrm>
              <a:off x="4953735" y="755075"/>
              <a:ext cx="2488576" cy="2250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64"/>
            <p:cNvSpPr txBox="1"/>
            <p:nvPr/>
          </p:nvSpPr>
          <p:spPr>
            <a:xfrm>
              <a:off x="3578425" y="3181800"/>
              <a:ext cx="52392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First softmax attention layer copies token data to construct linear regression loss, similar to the </a:t>
              </a:r>
              <a:r>
                <a:rPr i="1" lang="en"/>
                <a:t>induction heads</a:t>
              </a:r>
              <a:r>
                <a:rPr lang="en"/>
                <a:t> by Olsson et al. (2022).</a:t>
              </a:r>
              <a:endParaRPr/>
            </a:p>
          </p:txBody>
        </p:sp>
      </p:grpSp>
      <p:sp>
        <p:nvSpPr>
          <p:cNvPr id="495" name="Google Shape;495;p64"/>
          <p:cNvSpPr txBox="1"/>
          <p:nvPr/>
        </p:nvSpPr>
        <p:spPr>
          <a:xfrm>
            <a:off x="6144000" y="48357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10"/>
              </a:rPr>
              <a:t>Transformers learn in-context by gradient descent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ogle Research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5"/>
      </a:accent3>
      <a:accent4>
        <a:srgbClr val="34A853"/>
      </a:accent4>
      <a:accent5>
        <a:srgbClr val="B31412"/>
      </a:accent5>
      <a:accent6>
        <a:srgbClr val="137333"/>
      </a:accent6>
      <a:hlink>
        <a:srgbClr val="185AB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